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4" r:id="rId3"/>
    <p:sldMasterId id="214748369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Slab"/>
      <p:regular r:id="rId17"/>
      <p:bold r:id="rId18"/>
    </p:embeddedFont>
    <p:embeddedFont>
      <p:font typeface="Squada One"/>
      <p:regular r:id="rId19"/>
    </p:embeddedFont>
    <p:embeddedFont>
      <p:font typeface="Roboto Slab Regular"/>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SlabRegular-regular.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RobotoSlabRegular-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Slab-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SquadaOne-regular.fntdata"/><Relationship Id="rId6" Type="http://schemas.openxmlformats.org/officeDocument/2006/relationships/slide" Target="slides/slide1.xml"/><Relationship Id="rId18" Type="http://schemas.openxmlformats.org/officeDocument/2006/relationships/font" Target="fonts/RobotoSlab-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epl.it/@fcutiuba/Random-Excercises#main.py"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af3102df5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af3102df5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af3102df5f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af3102df5f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4dfce81f1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4dfce81f1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4dfce81f1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4dfce81f1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a0bb59a3ae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a0bb59a3ae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af3102df5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af3102df5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af3102df5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af3102df5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af3102df5f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af3102df5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aff6da31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aff6da31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u="sng">
                <a:solidFill>
                  <a:schemeClr val="hlink"/>
                </a:solidFill>
                <a:hlinkClick r:id="rId2"/>
              </a:rPr>
              <a:t>https://repl.it/@fcutiuba/Random-Excercises#main.py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8" name="Shape 8"/>
        <p:cNvGrpSpPr/>
        <p:nvPr/>
      </p:nvGrpSpPr>
      <p:grpSpPr>
        <a:xfrm>
          <a:off x="0" y="0"/>
          <a:ext cx="0" cy="0"/>
          <a:chOff x="0" y="0"/>
          <a:chExt cx="0" cy="0"/>
        </a:xfrm>
      </p:grpSpPr>
      <p:sp>
        <p:nvSpPr>
          <p:cNvPr id="9" name="Google Shape;9;p2"/>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18" name="Google Shape;18;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 name="Google Shape;20;p2"/>
          <p:cNvGrpSpPr/>
          <p:nvPr/>
        </p:nvGrpSpPr>
        <p:grpSpPr>
          <a:xfrm>
            <a:off x="3997828" y="2247423"/>
            <a:ext cx="5146850" cy="899100"/>
            <a:chOff x="3297875" y="1761075"/>
            <a:chExt cx="5846700" cy="899100"/>
          </a:xfrm>
        </p:grpSpPr>
        <p:cxnSp>
          <p:nvCxnSpPr>
            <p:cNvPr id="21" name="Google Shape;21;p2"/>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2" name="Google Shape;22;p2"/>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106" name="Shape 106"/>
        <p:cNvGrpSpPr/>
        <p:nvPr/>
      </p:nvGrpSpPr>
      <p:grpSpPr>
        <a:xfrm>
          <a:off x="0" y="0"/>
          <a:ext cx="0" cy="0"/>
          <a:chOff x="0" y="0"/>
          <a:chExt cx="0" cy="0"/>
        </a:xfrm>
      </p:grpSpPr>
      <p:sp>
        <p:nvSpPr>
          <p:cNvPr id="107" name="Google Shape;107;p1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10" name="Google Shape;110;p11"/>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111" name="Google Shape;111;p11"/>
          <p:cNvGrpSpPr/>
          <p:nvPr/>
        </p:nvGrpSpPr>
        <p:grpSpPr>
          <a:xfrm>
            <a:off x="5892456" y="-140013"/>
            <a:ext cx="1646100" cy="3802200"/>
            <a:chOff x="5892456" y="-140013"/>
            <a:chExt cx="1646100" cy="3802200"/>
          </a:xfrm>
        </p:grpSpPr>
        <p:cxnSp>
          <p:nvCxnSpPr>
            <p:cNvPr id="112" name="Google Shape;112;p11"/>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13" name="Google Shape;113;p11"/>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14" name="Google Shape;114;p11"/>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115" name="Shape 115"/>
        <p:cNvGrpSpPr/>
        <p:nvPr/>
      </p:nvGrpSpPr>
      <p:grpSpPr>
        <a:xfrm>
          <a:off x="0" y="0"/>
          <a:ext cx="0" cy="0"/>
          <a:chOff x="0" y="0"/>
          <a:chExt cx="0" cy="0"/>
        </a:xfrm>
      </p:grpSpPr>
      <p:sp>
        <p:nvSpPr>
          <p:cNvPr id="116" name="Google Shape;116;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2"/>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2"/>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19" name="Google Shape;119;p12"/>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120" name="Google Shape;120;p12"/>
          <p:cNvGrpSpPr/>
          <p:nvPr/>
        </p:nvGrpSpPr>
        <p:grpSpPr>
          <a:xfrm>
            <a:off x="1602929" y="-140013"/>
            <a:ext cx="1646100" cy="3802200"/>
            <a:chOff x="1602929" y="-140013"/>
            <a:chExt cx="1646100" cy="3802200"/>
          </a:xfrm>
        </p:grpSpPr>
        <p:cxnSp>
          <p:nvCxnSpPr>
            <p:cNvPr id="121" name="Google Shape;121;p12"/>
            <p:cNvCxnSpPr>
              <a:stCxn id="1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22" name="Google Shape;122;p12"/>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23" name="Google Shape;123;p12"/>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124" name="Shape 124"/>
        <p:cNvGrpSpPr/>
        <p:nvPr/>
      </p:nvGrpSpPr>
      <p:grpSpPr>
        <a:xfrm>
          <a:off x="0" y="0"/>
          <a:ext cx="0" cy="0"/>
          <a:chOff x="0" y="0"/>
          <a:chExt cx="0" cy="0"/>
        </a:xfrm>
      </p:grpSpPr>
      <p:sp>
        <p:nvSpPr>
          <p:cNvPr id="125" name="Google Shape;125;p13"/>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26" name="Google Shape;126;p13"/>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27" name="Google Shape;127;p1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0" name="Google Shape;130;p13"/>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31" name="Google Shape;131;p13"/>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32" name="Google Shape;132;p13"/>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133" name="Shape 133"/>
        <p:cNvGrpSpPr/>
        <p:nvPr/>
      </p:nvGrpSpPr>
      <p:grpSpPr>
        <a:xfrm>
          <a:off x="0" y="0"/>
          <a:ext cx="0" cy="0"/>
          <a:chOff x="0" y="0"/>
          <a:chExt cx="0" cy="0"/>
        </a:xfrm>
      </p:grpSpPr>
      <p:sp>
        <p:nvSpPr>
          <p:cNvPr id="134" name="Google Shape;134;p14"/>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35" name="Google Shape;135;p14"/>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36" name="Google Shape;136;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9" name="Google Shape;139;p14"/>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40" name="Google Shape;140;p14"/>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41" name="Google Shape;141;p14"/>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142" name="Shape 142"/>
        <p:cNvGrpSpPr/>
        <p:nvPr/>
      </p:nvGrpSpPr>
      <p:grpSpPr>
        <a:xfrm>
          <a:off x="0" y="0"/>
          <a:ext cx="0" cy="0"/>
          <a:chOff x="0" y="0"/>
          <a:chExt cx="0" cy="0"/>
        </a:xfrm>
      </p:grpSpPr>
      <p:sp>
        <p:nvSpPr>
          <p:cNvPr id="143" name="Google Shape;143;p1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7" name="Google Shape;147;p15"/>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148" name="Shape 148"/>
        <p:cNvGrpSpPr/>
        <p:nvPr/>
      </p:nvGrpSpPr>
      <p:grpSpPr>
        <a:xfrm>
          <a:off x="0" y="0"/>
          <a:ext cx="0" cy="0"/>
          <a:chOff x="0" y="0"/>
          <a:chExt cx="0" cy="0"/>
        </a:xfrm>
      </p:grpSpPr>
      <p:sp>
        <p:nvSpPr>
          <p:cNvPr id="149" name="Google Shape;149;p1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153" name="Shape 153"/>
        <p:cNvGrpSpPr/>
        <p:nvPr/>
      </p:nvGrpSpPr>
      <p:grpSpPr>
        <a:xfrm>
          <a:off x="0" y="0"/>
          <a:ext cx="0" cy="0"/>
          <a:chOff x="0" y="0"/>
          <a:chExt cx="0" cy="0"/>
        </a:xfrm>
      </p:grpSpPr>
      <p:sp>
        <p:nvSpPr>
          <p:cNvPr id="154" name="Google Shape;154;p17"/>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5" name="Google Shape;155;p17"/>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159" name="Shape 159"/>
        <p:cNvGrpSpPr/>
        <p:nvPr/>
      </p:nvGrpSpPr>
      <p:grpSpPr>
        <a:xfrm>
          <a:off x="0" y="0"/>
          <a:ext cx="0" cy="0"/>
          <a:chOff x="0" y="0"/>
          <a:chExt cx="0" cy="0"/>
        </a:xfrm>
      </p:grpSpPr>
      <p:sp>
        <p:nvSpPr>
          <p:cNvPr id="160" name="Google Shape;160;p18"/>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3" name="Google Shape;163;p18"/>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164" name="Shape 164"/>
        <p:cNvGrpSpPr/>
        <p:nvPr/>
      </p:nvGrpSpPr>
      <p:grpSpPr>
        <a:xfrm>
          <a:off x="0" y="0"/>
          <a:ext cx="0" cy="0"/>
          <a:chOff x="0" y="0"/>
          <a:chExt cx="0" cy="0"/>
        </a:xfrm>
      </p:grpSpPr>
      <p:sp>
        <p:nvSpPr>
          <p:cNvPr id="165" name="Google Shape;165;p19"/>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68" name="Google Shape;168;p19"/>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9" name="Google Shape;169;p19"/>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0" name="Google Shape;170;p19"/>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71" name="Google Shape;171;p19"/>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2" name="Google Shape;172;p19"/>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173" name="Shape 173"/>
        <p:cNvGrpSpPr/>
        <p:nvPr/>
      </p:nvGrpSpPr>
      <p:grpSpPr>
        <a:xfrm>
          <a:off x="0" y="0"/>
          <a:ext cx="0" cy="0"/>
          <a:chOff x="0" y="0"/>
          <a:chExt cx="0" cy="0"/>
        </a:xfrm>
      </p:grpSpPr>
      <p:sp>
        <p:nvSpPr>
          <p:cNvPr id="174" name="Google Shape;174;p20"/>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79" name="Google Shape;179;p20"/>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3" name="Shape 23"/>
        <p:cNvGrpSpPr/>
        <p:nvPr/>
      </p:nvGrpSpPr>
      <p:grpSpPr>
        <a:xfrm>
          <a:off x="0" y="0"/>
          <a:ext cx="0" cy="0"/>
          <a:chOff x="0" y="0"/>
          <a:chExt cx="0" cy="0"/>
        </a:xfrm>
      </p:grpSpPr>
      <p:sp>
        <p:nvSpPr>
          <p:cNvPr id="24" name="Google Shape;24;p3"/>
          <p:cNvSpPr/>
          <p:nvPr/>
        </p:nvSpPr>
        <p:spPr>
          <a:xfrm flipH="1" rot="10800000">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4" name="Google Shape;34;p3"/>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35" name="Google Shape;35;p3"/>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extLst>
    <p:ext uri="{DCECCB84-F9BA-43D5-87BE-67443E8EF086}">
      <p15:sldGuideLst>
        <p15:guide id="1" pos="824">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180" name="Shape 180"/>
        <p:cNvGrpSpPr/>
        <p:nvPr/>
      </p:nvGrpSpPr>
      <p:grpSpPr>
        <a:xfrm>
          <a:off x="0" y="0"/>
          <a:ext cx="0" cy="0"/>
          <a:chOff x="0" y="0"/>
          <a:chExt cx="0" cy="0"/>
        </a:xfrm>
      </p:grpSpPr>
      <p:sp>
        <p:nvSpPr>
          <p:cNvPr id="181" name="Google Shape;181;p21"/>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85" name="Google Shape;185;p21"/>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186" name="Google Shape;186;p21"/>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187" name="Shape 187"/>
        <p:cNvGrpSpPr/>
        <p:nvPr/>
      </p:nvGrpSpPr>
      <p:grpSpPr>
        <a:xfrm>
          <a:off x="0" y="0"/>
          <a:ext cx="0" cy="0"/>
          <a:chOff x="0" y="0"/>
          <a:chExt cx="0" cy="0"/>
        </a:xfrm>
      </p:grpSpPr>
      <p:sp>
        <p:nvSpPr>
          <p:cNvPr id="188" name="Google Shape;188;p22"/>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txBox="1"/>
          <p:nvPr>
            <p:ph type="ctrTitle"/>
          </p:nvPr>
        </p:nvSpPr>
        <p:spPr>
          <a:xfrm>
            <a:off x="1029374" y="892950"/>
            <a:ext cx="20619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2400">
                <a:solidFill>
                  <a:schemeClr val="lt1"/>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190" name="Google Shape;190;p22"/>
          <p:cNvSpPr txBox="1"/>
          <p:nvPr>
            <p:ph idx="1" type="subTitle"/>
          </p:nvPr>
        </p:nvSpPr>
        <p:spPr>
          <a:xfrm>
            <a:off x="1029375" y="2982500"/>
            <a:ext cx="23997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chemeClr val="lt1"/>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191" name="Shape 191"/>
        <p:cNvGrpSpPr/>
        <p:nvPr/>
      </p:nvGrpSpPr>
      <p:grpSpPr>
        <a:xfrm>
          <a:off x="0" y="0"/>
          <a:ext cx="0" cy="0"/>
          <a:chOff x="0" y="0"/>
          <a:chExt cx="0" cy="0"/>
        </a:xfrm>
      </p:grpSpPr>
      <p:sp>
        <p:nvSpPr>
          <p:cNvPr id="192" name="Google Shape;192;p23"/>
          <p:cNvSpPr/>
          <p:nvPr/>
        </p:nvSpPr>
        <p:spPr>
          <a:xfrm>
            <a:off x="-100" y="275"/>
            <a:ext cx="9144000" cy="5143500"/>
          </a:xfrm>
          <a:prstGeom prst="rect">
            <a:avLst/>
          </a:prstGeom>
          <a:solidFill>
            <a:srgbClr val="9C1B40">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193" name="Shape 193"/>
        <p:cNvGrpSpPr/>
        <p:nvPr/>
      </p:nvGrpSpPr>
      <p:grpSpPr>
        <a:xfrm>
          <a:off x="0" y="0"/>
          <a:ext cx="0" cy="0"/>
          <a:chOff x="0" y="0"/>
          <a:chExt cx="0" cy="0"/>
        </a:xfrm>
      </p:grpSpPr>
      <p:sp>
        <p:nvSpPr>
          <p:cNvPr id="194" name="Google Shape;194;p24"/>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199" name="Shape 199"/>
        <p:cNvGrpSpPr/>
        <p:nvPr/>
      </p:nvGrpSpPr>
      <p:grpSpPr>
        <a:xfrm>
          <a:off x="0" y="0"/>
          <a:ext cx="0" cy="0"/>
          <a:chOff x="0" y="0"/>
          <a:chExt cx="0" cy="0"/>
        </a:xfrm>
      </p:grpSpPr>
      <p:sp>
        <p:nvSpPr>
          <p:cNvPr id="200" name="Google Shape;200;p26"/>
          <p:cNvSpPr/>
          <p:nvPr/>
        </p:nvSpPr>
        <p:spPr>
          <a:xfrm>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6"/>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6"/>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6"/>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6"/>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6"/>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6"/>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209" name="Google Shape;209;p26"/>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6"/>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26"/>
          <p:cNvGrpSpPr/>
          <p:nvPr/>
        </p:nvGrpSpPr>
        <p:grpSpPr>
          <a:xfrm>
            <a:off x="3997828" y="2247423"/>
            <a:ext cx="5146850" cy="899100"/>
            <a:chOff x="3297875" y="1761075"/>
            <a:chExt cx="5846700" cy="899100"/>
          </a:xfrm>
        </p:grpSpPr>
        <p:cxnSp>
          <p:nvCxnSpPr>
            <p:cNvPr id="212" name="Google Shape;212;p26"/>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13" name="Google Shape;213;p26"/>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
        <p:nvSpPr>
          <p:cNvPr id="214" name="Google Shape;214;p2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15" name="Shape 215"/>
        <p:cNvGrpSpPr/>
        <p:nvPr/>
      </p:nvGrpSpPr>
      <p:grpSpPr>
        <a:xfrm>
          <a:off x="0" y="0"/>
          <a:ext cx="0" cy="0"/>
          <a:chOff x="0" y="0"/>
          <a:chExt cx="0" cy="0"/>
        </a:xfrm>
      </p:grpSpPr>
      <p:sp>
        <p:nvSpPr>
          <p:cNvPr id="216" name="Google Shape;216;p27"/>
          <p:cNvSpPr/>
          <p:nvPr/>
        </p:nvSpPr>
        <p:spPr>
          <a:xfrm flipH="1">
            <a:off x="59"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26" name="Google Shape;226;p27"/>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227" name="Google Shape;227;p27"/>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
        <p:nvSpPr>
          <p:cNvPr id="228" name="Google Shape;228;p2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824">
          <p15:clr>
            <a:srgbClr val="F9AD4C"/>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229" name="Shape 229"/>
        <p:cNvGrpSpPr/>
        <p:nvPr/>
      </p:nvGrpSpPr>
      <p:grpSpPr>
        <a:xfrm>
          <a:off x="0" y="0"/>
          <a:ext cx="0" cy="0"/>
          <a:chOff x="0" y="0"/>
          <a:chExt cx="0" cy="0"/>
        </a:xfrm>
      </p:grpSpPr>
      <p:sp>
        <p:nvSpPr>
          <p:cNvPr id="230" name="Google Shape;230;p2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33" name="Google Shape;233;p28"/>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234" name="Google Shape;234;p28"/>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236" name="Shape 236"/>
        <p:cNvGrpSpPr/>
        <p:nvPr/>
      </p:nvGrpSpPr>
      <p:grpSpPr>
        <a:xfrm>
          <a:off x="0" y="0"/>
          <a:ext cx="0" cy="0"/>
          <a:chOff x="0" y="0"/>
          <a:chExt cx="0" cy="0"/>
        </a:xfrm>
      </p:grpSpPr>
      <p:sp>
        <p:nvSpPr>
          <p:cNvPr id="237" name="Google Shape;237;p29"/>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9"/>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41" name="Google Shape;241;p29"/>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42" name="Google Shape;242;p29"/>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3" name="Google Shape;243;p2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244" name="Shape 244"/>
        <p:cNvGrpSpPr/>
        <p:nvPr/>
      </p:nvGrpSpPr>
      <p:grpSpPr>
        <a:xfrm>
          <a:off x="0" y="0"/>
          <a:ext cx="0" cy="0"/>
          <a:chOff x="0" y="0"/>
          <a:chExt cx="0" cy="0"/>
        </a:xfrm>
      </p:grpSpPr>
      <p:sp>
        <p:nvSpPr>
          <p:cNvPr id="245" name="Google Shape;245;p30"/>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48" name="Google Shape;248;p30"/>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49" name="Google Shape;249;p3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251" name="Shape 251"/>
        <p:cNvGrpSpPr/>
        <p:nvPr/>
      </p:nvGrpSpPr>
      <p:grpSpPr>
        <a:xfrm>
          <a:off x="0" y="0"/>
          <a:ext cx="0" cy="0"/>
          <a:chOff x="0" y="0"/>
          <a:chExt cx="0" cy="0"/>
        </a:xfrm>
      </p:grpSpPr>
      <p:sp>
        <p:nvSpPr>
          <p:cNvPr id="252" name="Google Shape;252;p31"/>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55" name="Google Shape;255;p31"/>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56" name="Google Shape;256;p31"/>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57" name="Google Shape;257;p31"/>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58" name="Google Shape;258;p31"/>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59" name="Google Shape;259;p31"/>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60" name="Google Shape;260;p31"/>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61" name="Google Shape;261;p3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36" name="Shape 36"/>
        <p:cNvGrpSpPr/>
        <p:nvPr/>
      </p:nvGrpSpPr>
      <p:grpSpPr>
        <a:xfrm>
          <a:off x="0" y="0"/>
          <a:ext cx="0" cy="0"/>
          <a:chOff x="0" y="0"/>
          <a:chExt cx="0" cy="0"/>
        </a:xfrm>
      </p:grpSpPr>
      <p:sp>
        <p:nvSpPr>
          <p:cNvPr id="37" name="Google Shape;37;p4"/>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40" name="Google Shape;40;p4"/>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1" name="Google Shape;41;p4"/>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262" name="Shape 262"/>
        <p:cNvGrpSpPr/>
        <p:nvPr/>
      </p:nvGrpSpPr>
      <p:grpSpPr>
        <a:xfrm>
          <a:off x="0" y="0"/>
          <a:ext cx="0" cy="0"/>
          <a:chOff x="0" y="0"/>
          <a:chExt cx="0" cy="0"/>
        </a:xfrm>
      </p:grpSpPr>
      <p:sp>
        <p:nvSpPr>
          <p:cNvPr id="263" name="Google Shape;263;p32"/>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2"/>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66" name="Google Shape;266;p32"/>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7" name="Google Shape;267;p32"/>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8" name="Google Shape;268;p32"/>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9" name="Google Shape;269;p32"/>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0" name="Google Shape;270;p32"/>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1" name="Google Shape;271;p32"/>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2" name="Google Shape;272;p32"/>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3" name="Google Shape;273;p32"/>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4" name="Google Shape;274;p32"/>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5" name="Google Shape;275;p3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276" name="Shape 276"/>
        <p:cNvGrpSpPr/>
        <p:nvPr/>
      </p:nvGrpSpPr>
      <p:grpSpPr>
        <a:xfrm>
          <a:off x="0" y="0"/>
          <a:ext cx="0" cy="0"/>
          <a:chOff x="0" y="0"/>
          <a:chExt cx="0" cy="0"/>
        </a:xfrm>
      </p:grpSpPr>
      <p:sp>
        <p:nvSpPr>
          <p:cNvPr id="277" name="Google Shape;277;p3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3"/>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3"/>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0" name="Google Shape;280;p33"/>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1" name="Google Shape;281;p33"/>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2" name="Google Shape;282;p33"/>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3" name="Google Shape;283;p33"/>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4" name="Google Shape;284;p33"/>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5" name="Google Shape;285;p33"/>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86" name="Google Shape;286;p3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287" name="Shape 287"/>
        <p:cNvGrpSpPr/>
        <p:nvPr/>
      </p:nvGrpSpPr>
      <p:grpSpPr>
        <a:xfrm>
          <a:off x="0" y="0"/>
          <a:ext cx="0" cy="0"/>
          <a:chOff x="0" y="0"/>
          <a:chExt cx="0" cy="0"/>
        </a:xfrm>
      </p:grpSpPr>
      <p:sp>
        <p:nvSpPr>
          <p:cNvPr id="288" name="Google Shape;288;p34"/>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1" name="Google Shape;291;p34"/>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2" name="Google Shape;292;p34"/>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293" name="Google Shape;293;p34"/>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294" name="Google Shape;294;p34"/>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5" name="Google Shape;295;p34"/>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6" name="Google Shape;296;p34"/>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7" name="Google Shape;297;p34"/>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98" name="Google Shape;298;p34"/>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9" name="Google Shape;299;p34"/>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300" name="Google Shape;300;p34"/>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1" name="Google Shape;301;p34"/>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2" name="Google Shape;302;p34"/>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3" name="Google Shape;303;p34"/>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4" name="Google Shape;304;p3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305" name="Shape 305"/>
        <p:cNvGrpSpPr/>
        <p:nvPr/>
      </p:nvGrpSpPr>
      <p:grpSpPr>
        <a:xfrm>
          <a:off x="0" y="0"/>
          <a:ext cx="0" cy="0"/>
          <a:chOff x="0" y="0"/>
          <a:chExt cx="0" cy="0"/>
        </a:xfrm>
      </p:grpSpPr>
      <p:sp>
        <p:nvSpPr>
          <p:cNvPr id="306" name="Google Shape;306;p3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09" name="Google Shape;309;p35"/>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310" name="Google Shape;310;p35"/>
          <p:cNvGrpSpPr/>
          <p:nvPr/>
        </p:nvGrpSpPr>
        <p:grpSpPr>
          <a:xfrm>
            <a:off x="5892456" y="-140013"/>
            <a:ext cx="1646100" cy="3802200"/>
            <a:chOff x="5892456" y="-140013"/>
            <a:chExt cx="1646100" cy="3802200"/>
          </a:xfrm>
        </p:grpSpPr>
        <p:cxnSp>
          <p:nvCxnSpPr>
            <p:cNvPr id="311" name="Google Shape;311;p35"/>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12" name="Google Shape;312;p35"/>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13" name="Google Shape;313;p35"/>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14" name="Google Shape;314;p3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315" name="Shape 315"/>
        <p:cNvGrpSpPr/>
        <p:nvPr/>
      </p:nvGrpSpPr>
      <p:grpSpPr>
        <a:xfrm>
          <a:off x="0" y="0"/>
          <a:ext cx="0" cy="0"/>
          <a:chOff x="0" y="0"/>
          <a:chExt cx="0" cy="0"/>
        </a:xfrm>
      </p:grpSpPr>
      <p:sp>
        <p:nvSpPr>
          <p:cNvPr id="316" name="Google Shape;316;p36"/>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6"/>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6"/>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19" name="Google Shape;319;p36"/>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320" name="Google Shape;320;p36"/>
          <p:cNvGrpSpPr/>
          <p:nvPr/>
        </p:nvGrpSpPr>
        <p:grpSpPr>
          <a:xfrm>
            <a:off x="1602929" y="-140013"/>
            <a:ext cx="1646100" cy="3802200"/>
            <a:chOff x="1602929" y="-140013"/>
            <a:chExt cx="1646100" cy="3802200"/>
          </a:xfrm>
        </p:grpSpPr>
        <p:cxnSp>
          <p:nvCxnSpPr>
            <p:cNvPr id="321" name="Google Shape;321;p36"/>
            <p:cNvCxnSpPr>
              <a:stCxn id="3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22" name="Google Shape;322;p36"/>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23" name="Google Shape;323;p36"/>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324" name="Google Shape;324;p3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325" name="Shape 325"/>
        <p:cNvGrpSpPr/>
        <p:nvPr/>
      </p:nvGrpSpPr>
      <p:grpSpPr>
        <a:xfrm>
          <a:off x="0" y="0"/>
          <a:ext cx="0" cy="0"/>
          <a:chOff x="0" y="0"/>
          <a:chExt cx="0" cy="0"/>
        </a:xfrm>
      </p:grpSpPr>
      <p:sp>
        <p:nvSpPr>
          <p:cNvPr id="326" name="Google Shape;326;p37"/>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27" name="Google Shape;327;p37"/>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28" name="Google Shape;328;p37"/>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7"/>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7"/>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31" name="Google Shape;331;p37"/>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32" name="Google Shape;332;p37"/>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33" name="Google Shape;333;p37"/>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34" name="Google Shape;334;p3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335" name="Shape 335"/>
        <p:cNvGrpSpPr/>
        <p:nvPr/>
      </p:nvGrpSpPr>
      <p:grpSpPr>
        <a:xfrm>
          <a:off x="0" y="0"/>
          <a:ext cx="0" cy="0"/>
          <a:chOff x="0" y="0"/>
          <a:chExt cx="0" cy="0"/>
        </a:xfrm>
      </p:grpSpPr>
      <p:sp>
        <p:nvSpPr>
          <p:cNvPr id="336" name="Google Shape;336;p38"/>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37" name="Google Shape;337;p38"/>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38" name="Google Shape;338;p38"/>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41" name="Google Shape;341;p38"/>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42" name="Google Shape;342;p38"/>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43" name="Google Shape;343;p38"/>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44" name="Google Shape;344;p3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345" name="Shape 345"/>
        <p:cNvGrpSpPr/>
        <p:nvPr/>
      </p:nvGrpSpPr>
      <p:grpSpPr>
        <a:xfrm>
          <a:off x="0" y="0"/>
          <a:ext cx="0" cy="0"/>
          <a:chOff x="0" y="0"/>
          <a:chExt cx="0" cy="0"/>
        </a:xfrm>
      </p:grpSpPr>
      <p:sp>
        <p:nvSpPr>
          <p:cNvPr id="346" name="Google Shape;346;p3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9"/>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9"/>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50" name="Google Shape;350;p39"/>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51" name="Google Shape;351;p3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352" name="Shape 352"/>
        <p:cNvGrpSpPr/>
        <p:nvPr/>
      </p:nvGrpSpPr>
      <p:grpSpPr>
        <a:xfrm>
          <a:off x="0" y="0"/>
          <a:ext cx="0" cy="0"/>
          <a:chOff x="0" y="0"/>
          <a:chExt cx="0" cy="0"/>
        </a:xfrm>
      </p:grpSpPr>
      <p:sp>
        <p:nvSpPr>
          <p:cNvPr id="353" name="Google Shape;353;p40"/>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0"/>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0"/>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57" name="Google Shape;357;p4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358" name="Shape 358"/>
        <p:cNvGrpSpPr/>
        <p:nvPr/>
      </p:nvGrpSpPr>
      <p:grpSpPr>
        <a:xfrm>
          <a:off x="0" y="0"/>
          <a:ext cx="0" cy="0"/>
          <a:chOff x="0" y="0"/>
          <a:chExt cx="0" cy="0"/>
        </a:xfrm>
      </p:grpSpPr>
      <p:sp>
        <p:nvSpPr>
          <p:cNvPr id="359" name="Google Shape;359;p41"/>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0" name="Google Shape;360;p41"/>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1"/>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1"/>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1"/>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4" name="Google Shape;364;p4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42" name="Shape 42"/>
        <p:cNvGrpSpPr/>
        <p:nvPr/>
      </p:nvGrpSpPr>
      <p:grpSpPr>
        <a:xfrm>
          <a:off x="0" y="0"/>
          <a:ext cx="0" cy="0"/>
          <a:chOff x="0" y="0"/>
          <a:chExt cx="0" cy="0"/>
        </a:xfrm>
      </p:grpSpPr>
      <p:sp>
        <p:nvSpPr>
          <p:cNvPr id="43" name="Google Shape;43;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47" name="Google Shape;47;p5"/>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8" name="Google Shape;48;p5"/>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365" name="Shape 365"/>
        <p:cNvGrpSpPr/>
        <p:nvPr/>
      </p:nvGrpSpPr>
      <p:grpSpPr>
        <a:xfrm>
          <a:off x="0" y="0"/>
          <a:ext cx="0" cy="0"/>
          <a:chOff x="0" y="0"/>
          <a:chExt cx="0" cy="0"/>
        </a:xfrm>
      </p:grpSpPr>
      <p:sp>
        <p:nvSpPr>
          <p:cNvPr id="366" name="Google Shape;366;p42"/>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2"/>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69" name="Google Shape;369;p42"/>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0" name="Google Shape;370;p4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371" name="Shape 371"/>
        <p:cNvGrpSpPr/>
        <p:nvPr/>
      </p:nvGrpSpPr>
      <p:grpSpPr>
        <a:xfrm>
          <a:off x="0" y="0"/>
          <a:ext cx="0" cy="0"/>
          <a:chOff x="0" y="0"/>
          <a:chExt cx="0" cy="0"/>
        </a:xfrm>
      </p:grpSpPr>
      <p:sp>
        <p:nvSpPr>
          <p:cNvPr id="372" name="Google Shape;372;p43"/>
          <p:cNvSpPr/>
          <p:nvPr/>
        </p:nvSpPr>
        <p:spPr>
          <a:xfrm>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3"/>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5" name="Google Shape;375;p43"/>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6" name="Google Shape;376;p43"/>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7" name="Google Shape;377;p43"/>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8" name="Google Shape;378;p43"/>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9" name="Google Shape;379;p43"/>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80" name="Google Shape;380;p4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381" name="Shape 381"/>
        <p:cNvGrpSpPr/>
        <p:nvPr/>
      </p:nvGrpSpPr>
      <p:grpSpPr>
        <a:xfrm>
          <a:off x="0" y="0"/>
          <a:ext cx="0" cy="0"/>
          <a:chOff x="0" y="0"/>
          <a:chExt cx="0" cy="0"/>
        </a:xfrm>
      </p:grpSpPr>
      <p:sp>
        <p:nvSpPr>
          <p:cNvPr id="382" name="Google Shape;382;p44"/>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4"/>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4"/>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4"/>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4"/>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87" name="Google Shape;387;p44"/>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88" name="Google Shape;388;p4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389" name="Shape 389"/>
        <p:cNvGrpSpPr/>
        <p:nvPr/>
      </p:nvGrpSpPr>
      <p:grpSpPr>
        <a:xfrm>
          <a:off x="0" y="0"/>
          <a:ext cx="0" cy="0"/>
          <a:chOff x="0" y="0"/>
          <a:chExt cx="0" cy="0"/>
        </a:xfrm>
      </p:grpSpPr>
      <p:sp>
        <p:nvSpPr>
          <p:cNvPr id="390" name="Google Shape;390;p45"/>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5"/>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5"/>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5"/>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94" name="Google Shape;394;p45"/>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395" name="Google Shape;395;p45"/>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397" name="Shape 397"/>
        <p:cNvGrpSpPr/>
        <p:nvPr/>
      </p:nvGrpSpPr>
      <p:grpSpPr>
        <a:xfrm>
          <a:off x="0" y="0"/>
          <a:ext cx="0" cy="0"/>
          <a:chOff x="0" y="0"/>
          <a:chExt cx="0" cy="0"/>
        </a:xfrm>
      </p:grpSpPr>
      <p:sp>
        <p:nvSpPr>
          <p:cNvPr id="398" name="Google Shape;398;p46"/>
          <p:cNvSpPr txBox="1"/>
          <p:nvPr>
            <p:ph type="ctrTitle"/>
          </p:nvPr>
        </p:nvSpPr>
        <p:spPr>
          <a:xfrm>
            <a:off x="1029365" y="892950"/>
            <a:ext cx="22752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1800">
                <a:solidFill>
                  <a:srgbClr val="9C1B40"/>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399" name="Google Shape;399;p46"/>
          <p:cNvSpPr txBox="1"/>
          <p:nvPr>
            <p:ph idx="1" type="subTitle"/>
          </p:nvPr>
        </p:nvSpPr>
        <p:spPr>
          <a:xfrm>
            <a:off x="1029365" y="2982500"/>
            <a:ext cx="21894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rgbClr val="9C1B40"/>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
        <p:nvSpPr>
          <p:cNvPr id="400" name="Google Shape;400;p4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401" name="Shape 401"/>
        <p:cNvGrpSpPr/>
        <p:nvPr/>
      </p:nvGrpSpPr>
      <p:grpSpPr>
        <a:xfrm>
          <a:off x="0" y="0"/>
          <a:ext cx="0" cy="0"/>
          <a:chOff x="0" y="0"/>
          <a:chExt cx="0" cy="0"/>
        </a:xfrm>
      </p:grpSpPr>
      <p:sp>
        <p:nvSpPr>
          <p:cNvPr id="402" name="Google Shape;402;p4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403" name="Shape 403"/>
        <p:cNvGrpSpPr/>
        <p:nvPr/>
      </p:nvGrpSpPr>
      <p:grpSpPr>
        <a:xfrm>
          <a:off x="0" y="0"/>
          <a:ext cx="0" cy="0"/>
          <a:chOff x="0" y="0"/>
          <a:chExt cx="0" cy="0"/>
        </a:xfrm>
      </p:grpSpPr>
      <p:sp>
        <p:nvSpPr>
          <p:cNvPr id="404" name="Google Shape;404;p4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49" name="Shape 49"/>
        <p:cNvGrpSpPr/>
        <p:nvPr/>
      </p:nvGrpSpPr>
      <p:grpSpPr>
        <a:xfrm>
          <a:off x="0" y="0"/>
          <a:ext cx="0" cy="0"/>
          <a:chOff x="0" y="0"/>
          <a:chExt cx="0" cy="0"/>
        </a:xfrm>
      </p:grpSpPr>
      <p:sp>
        <p:nvSpPr>
          <p:cNvPr id="50" name="Google Shape;50;p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53" name="Google Shape;53;p6"/>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54" name="Google Shape;54;p6"/>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55" name="Shape 55"/>
        <p:cNvGrpSpPr/>
        <p:nvPr/>
      </p:nvGrpSpPr>
      <p:grpSpPr>
        <a:xfrm>
          <a:off x="0" y="0"/>
          <a:ext cx="0" cy="0"/>
          <a:chOff x="0" y="0"/>
          <a:chExt cx="0" cy="0"/>
        </a:xfrm>
      </p:grpSpPr>
      <p:sp>
        <p:nvSpPr>
          <p:cNvPr id="56" name="Google Shape;56;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59" name="Google Shape;59;p7"/>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0" name="Google Shape;60;p7"/>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1" name="Google Shape;61;p7"/>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2" name="Google Shape;62;p7"/>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3" name="Google Shape;63;p7"/>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 name="Google Shape;64;p7"/>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65" name="Shape 65"/>
        <p:cNvGrpSpPr/>
        <p:nvPr/>
      </p:nvGrpSpPr>
      <p:grpSpPr>
        <a:xfrm>
          <a:off x="0" y="0"/>
          <a:ext cx="0" cy="0"/>
          <a:chOff x="0" y="0"/>
          <a:chExt cx="0" cy="0"/>
        </a:xfrm>
      </p:grpSpPr>
      <p:sp>
        <p:nvSpPr>
          <p:cNvPr id="66" name="Google Shape;66;p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9" name="Google Shape;69;p8"/>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0" name="Google Shape;70;p8"/>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1" name="Google Shape;71;p8"/>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2" name="Google Shape;72;p8"/>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3" name="Google Shape;73;p8"/>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4" name="Google Shape;74;p8"/>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5" name="Google Shape;75;p8"/>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6" name="Google Shape;76;p8"/>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7" name="Google Shape;77;p8"/>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78" name="Shape 78"/>
        <p:cNvGrpSpPr/>
        <p:nvPr/>
      </p:nvGrpSpPr>
      <p:grpSpPr>
        <a:xfrm>
          <a:off x="0" y="0"/>
          <a:ext cx="0" cy="0"/>
          <a:chOff x="0" y="0"/>
          <a:chExt cx="0" cy="0"/>
        </a:xfrm>
      </p:grpSpPr>
      <p:sp>
        <p:nvSpPr>
          <p:cNvPr id="79" name="Google Shape;79;p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2" name="Google Shape;82;p9"/>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 name="Google Shape;83;p9"/>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9"/>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5" name="Google Shape;85;p9"/>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6" name="Google Shape;86;p9"/>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7" name="Google Shape;87;p9"/>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88" name="Shape 88"/>
        <p:cNvGrpSpPr/>
        <p:nvPr/>
      </p:nvGrpSpPr>
      <p:grpSpPr>
        <a:xfrm>
          <a:off x="0" y="0"/>
          <a:ext cx="0" cy="0"/>
          <a:chOff x="0" y="0"/>
          <a:chExt cx="0" cy="0"/>
        </a:xfrm>
      </p:grpSpPr>
      <p:sp>
        <p:nvSpPr>
          <p:cNvPr id="89" name="Google Shape;89;p10"/>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3" name="Google Shape;93;p10"/>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4" name="Google Shape;94;p10"/>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95" name="Google Shape;95;p10"/>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96" name="Google Shape;96;p10"/>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7" name="Google Shape;97;p10"/>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8" name="Google Shape;98;p10"/>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9" name="Google Shape;99;p1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00" name="Google Shape;100;p10"/>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1" name="Google Shape;101;p10"/>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2" name="Google Shape;102;p10"/>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3" name="Google Shape;103;p10"/>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4" name="Google Shape;104;p10"/>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5" name="Google Shape;105;p10"/>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3.xml"/><Relationship Id="rId11" Type="http://schemas.openxmlformats.org/officeDocument/2006/relationships/slideLayout" Target="../slideLayouts/slideLayout34.xml"/><Relationship Id="rId22" Type="http://schemas.openxmlformats.org/officeDocument/2006/relationships/slideLayout" Target="../slideLayouts/slideLayout45.xml"/><Relationship Id="rId10" Type="http://schemas.openxmlformats.org/officeDocument/2006/relationships/slideLayout" Target="../slideLayouts/slideLayout33.xml"/><Relationship Id="rId21" Type="http://schemas.openxmlformats.org/officeDocument/2006/relationships/slideLayout" Target="../slideLayouts/slideLayout44.xml"/><Relationship Id="rId13" Type="http://schemas.openxmlformats.org/officeDocument/2006/relationships/slideLayout" Target="../slideLayouts/slideLayout36.xml"/><Relationship Id="rId24" Type="http://schemas.openxmlformats.org/officeDocument/2006/relationships/theme" Target="../theme/theme1.xml"/><Relationship Id="rId12" Type="http://schemas.openxmlformats.org/officeDocument/2006/relationships/slideLayout" Target="../slideLayouts/slideLayout35.xml"/><Relationship Id="rId23" Type="http://schemas.openxmlformats.org/officeDocument/2006/relationships/slideLayout" Target="../slideLayouts/slideLayout46.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5" Type="http://schemas.openxmlformats.org/officeDocument/2006/relationships/slideLayout" Target="../slideLayouts/slideLayout38.xml"/><Relationship Id="rId14" Type="http://schemas.openxmlformats.org/officeDocument/2006/relationships/slideLayout" Target="../slideLayouts/slideLayout37.xml"/><Relationship Id="rId17" Type="http://schemas.openxmlformats.org/officeDocument/2006/relationships/slideLayout" Target="../slideLayouts/slideLayout40.xml"/><Relationship Id="rId16" Type="http://schemas.openxmlformats.org/officeDocument/2006/relationships/slideLayout" Target="../slideLayouts/slideLayout39.xml"/><Relationship Id="rId5" Type="http://schemas.openxmlformats.org/officeDocument/2006/relationships/slideLayout" Target="../slideLayouts/slideLayout28.xml"/><Relationship Id="rId19" Type="http://schemas.openxmlformats.org/officeDocument/2006/relationships/slideLayout" Target="../slideLayouts/slideLayout42.xml"/><Relationship Id="rId6" Type="http://schemas.openxmlformats.org/officeDocument/2006/relationships/slideLayout" Target="../slideLayouts/slideLayout29.xml"/><Relationship Id="rId18" Type="http://schemas.openxmlformats.org/officeDocument/2006/relationships/slideLayout" Target="../slideLayouts/slideLayout41.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242637"/>
            </a:gs>
            <a:gs pos="51000">
              <a:srgbClr val="242637"/>
            </a:gs>
            <a:gs pos="100000">
              <a:srgbClr val="33364F"/>
            </a:gs>
          </a:gsLst>
          <a:lin ang="18900732" scaled="0"/>
        </a:gradFill>
      </p:bgPr>
    </p:bg>
    <p:spTree>
      <p:nvGrpSpPr>
        <p:cNvPr id="195" name="Shape 195"/>
        <p:cNvGrpSpPr/>
        <p:nvPr/>
      </p:nvGrpSpPr>
      <p:grpSpPr>
        <a:xfrm>
          <a:off x="0" y="0"/>
          <a:ext cx="0" cy="0"/>
          <a:chOff x="0" y="0"/>
          <a:chExt cx="0" cy="0"/>
        </a:xfrm>
      </p:grpSpPr>
      <p:sp>
        <p:nvSpPr>
          <p:cNvPr id="196" name="Google Shape;19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197" name="Google Shape;197;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
        <p:nvSpPr>
          <p:cNvPr id="198" name="Google Shape;198;p2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 id="2147483692" r:id="rId22"/>
    <p:sldLayoutId id="2147483693"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0.xml"/><Relationship Id="rId3" Type="http://schemas.openxmlformats.org/officeDocument/2006/relationships/hyperlink" Target="https://www.w3schools.com/python/ref_random_getstate.asp" TargetMode="External"/><Relationship Id="rId4" Type="http://schemas.openxmlformats.org/officeDocument/2006/relationships/hyperlink" Target="https://www.w3schools.com/python/ref_random_setstate.asp" TargetMode="External"/><Relationship Id="rId9" Type="http://schemas.openxmlformats.org/officeDocument/2006/relationships/hyperlink" Target="https://www.w3schools.com/python/ref_random_triangular.asp" TargetMode="External"/><Relationship Id="rId5" Type="http://schemas.openxmlformats.org/officeDocument/2006/relationships/hyperlink" Target="https://www.w3schools.com/python/ref_random_getrandbits.asp" TargetMode="External"/><Relationship Id="rId6" Type="http://schemas.openxmlformats.org/officeDocument/2006/relationships/hyperlink" Target="https://www.w3schools.com/python/ref_random_choices.asp" TargetMode="External"/><Relationship Id="rId7" Type="http://schemas.openxmlformats.org/officeDocument/2006/relationships/hyperlink" Target="https://www.w3schools.com/python/ref_random_sample.asp" TargetMode="External"/><Relationship Id="rId8" Type="http://schemas.openxmlformats.org/officeDocument/2006/relationships/hyperlink" Target="https://www.w3schools.com/python/ref_random_uniform.asp"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9"/>
          <p:cNvSpPr txBox="1"/>
          <p:nvPr>
            <p:ph type="ctrTitle"/>
          </p:nvPr>
        </p:nvSpPr>
        <p:spPr>
          <a:xfrm flipH="1">
            <a:off x="3654900" y="1536725"/>
            <a:ext cx="4761300" cy="142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WELCOME TO COMPUTER SCIENCE CLUB! </a:t>
            </a:r>
            <a:endParaRPr>
              <a:solidFill>
                <a:srgbClr val="FFFFFF"/>
              </a:solidFill>
            </a:endParaRPr>
          </a:p>
        </p:txBody>
      </p:sp>
      <p:sp>
        <p:nvSpPr>
          <p:cNvPr id="410" name="Google Shape;410;p49"/>
          <p:cNvSpPr txBox="1"/>
          <p:nvPr/>
        </p:nvSpPr>
        <p:spPr>
          <a:xfrm>
            <a:off x="4297250" y="3264150"/>
            <a:ext cx="45279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You have randomly ended up at CompSci Club! Just kidding, we know you haven’t (hopefully). Welcome!</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58"/>
          <p:cNvSpPr txBox="1"/>
          <p:nvPr/>
        </p:nvSpPr>
        <p:spPr>
          <a:xfrm>
            <a:off x="100375" y="54900"/>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Some other less common function:</a:t>
            </a:r>
            <a:endParaRPr b="1" sz="1800">
              <a:solidFill>
                <a:srgbClr val="FFFFFF"/>
              </a:solidFill>
              <a:latin typeface="Squada One"/>
              <a:ea typeface="Squada One"/>
              <a:cs typeface="Squada One"/>
              <a:sym typeface="Squada One"/>
            </a:endParaRPr>
          </a:p>
        </p:txBody>
      </p:sp>
      <p:sp>
        <p:nvSpPr>
          <p:cNvPr id="496" name="Google Shape;496;p58"/>
          <p:cNvSpPr txBox="1"/>
          <p:nvPr/>
        </p:nvSpPr>
        <p:spPr>
          <a:xfrm>
            <a:off x="100375" y="699600"/>
            <a:ext cx="8924700" cy="39534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None/>
            </a:pPr>
            <a:r>
              <a:rPr lang="es" sz="1200">
                <a:solidFill>
                  <a:srgbClr val="FFFFFF"/>
                </a:solidFill>
                <a:uFill>
                  <a:noFill/>
                </a:uFill>
                <a:latin typeface="Roboto Slab Regular"/>
                <a:ea typeface="Roboto Slab Regular"/>
                <a:cs typeface="Roboto Slab Regular"/>
                <a:sym typeface="Roboto Slab Regular"/>
                <a:hlinkClick r:id="rId3">
                  <a:extLst>
                    <a:ext uri="{A12FA001-AC4F-418D-AE19-62706E023703}">
                      <ahyp:hlinkClr val="tx"/>
                    </a:ext>
                  </a:extLst>
                </a:hlinkClick>
              </a:rPr>
              <a:t>getstate()</a:t>
            </a:r>
            <a:r>
              <a:rPr lang="es" sz="1200">
                <a:solidFill>
                  <a:srgbClr val="FFFFFF"/>
                </a:solidFill>
                <a:latin typeface="Roboto Slab Regular"/>
                <a:ea typeface="Roboto Slab Regular"/>
                <a:cs typeface="Roboto Slab Regular"/>
                <a:sym typeface="Roboto Slab Regular"/>
              </a:rPr>
              <a:t> - Returns the current internal state of the random number generator</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uFill>
                  <a:noFill/>
                </a:uFill>
                <a:latin typeface="Roboto Slab Regular"/>
                <a:ea typeface="Roboto Slab Regular"/>
                <a:cs typeface="Roboto Slab Regular"/>
                <a:sym typeface="Roboto Slab Regular"/>
                <a:hlinkClick r:id="rId4">
                  <a:extLst>
                    <a:ext uri="{A12FA001-AC4F-418D-AE19-62706E023703}">
                      <ahyp:hlinkClr val="tx"/>
                    </a:ext>
                  </a:extLst>
                </a:hlinkClick>
              </a:rPr>
              <a:t>setstate()</a:t>
            </a:r>
            <a:r>
              <a:rPr lang="es" sz="1200">
                <a:solidFill>
                  <a:srgbClr val="FFFFFF"/>
                </a:solidFill>
                <a:latin typeface="Roboto Slab Regular"/>
                <a:ea typeface="Roboto Slab Regular"/>
                <a:cs typeface="Roboto Slab Regular"/>
                <a:sym typeface="Roboto Slab Regular"/>
              </a:rPr>
              <a:t> - Restores the internal state of the random number generator</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uFill>
                  <a:noFill/>
                </a:uFill>
                <a:latin typeface="Roboto Slab Regular"/>
                <a:ea typeface="Roboto Slab Regular"/>
                <a:cs typeface="Roboto Slab Regular"/>
                <a:sym typeface="Roboto Slab Regular"/>
                <a:hlinkClick r:id="rId5">
                  <a:extLst>
                    <a:ext uri="{A12FA001-AC4F-418D-AE19-62706E023703}">
                      <ahyp:hlinkClr val="tx"/>
                    </a:ext>
                  </a:extLst>
                </a:hlinkClick>
              </a:rPr>
              <a:t>getrandbits()</a:t>
            </a:r>
            <a:r>
              <a:rPr lang="es" sz="1200">
                <a:solidFill>
                  <a:srgbClr val="FFFFFF"/>
                </a:solidFill>
                <a:latin typeface="Roboto Slab Regular"/>
                <a:ea typeface="Roboto Slab Regular"/>
                <a:cs typeface="Roboto Slab Regular"/>
                <a:sym typeface="Roboto Slab Regular"/>
              </a:rPr>
              <a:t> - Returns a number representing the random bits</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uFill>
                  <a:noFill/>
                </a:uFill>
                <a:latin typeface="Roboto Slab Regular"/>
                <a:ea typeface="Roboto Slab Regular"/>
                <a:cs typeface="Roboto Slab Regular"/>
                <a:sym typeface="Roboto Slab Regular"/>
                <a:hlinkClick r:id="rId6">
                  <a:extLst>
                    <a:ext uri="{A12FA001-AC4F-418D-AE19-62706E023703}">
                      <ahyp:hlinkClr val="tx"/>
                    </a:ext>
                  </a:extLst>
                </a:hlinkClick>
              </a:rPr>
              <a:t>choices()</a:t>
            </a:r>
            <a:r>
              <a:rPr lang="es" sz="1200">
                <a:solidFill>
                  <a:srgbClr val="FFFFFF"/>
                </a:solidFill>
                <a:latin typeface="Roboto Slab Regular"/>
                <a:ea typeface="Roboto Slab Regular"/>
                <a:cs typeface="Roboto Slab Regular"/>
                <a:sym typeface="Roboto Slab Regular"/>
              </a:rPr>
              <a:t> - Returns a list with a random selection from the given sequence</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uFill>
                  <a:noFill/>
                </a:uFill>
                <a:latin typeface="Roboto Slab Regular"/>
                <a:ea typeface="Roboto Slab Regular"/>
                <a:cs typeface="Roboto Slab Regular"/>
                <a:sym typeface="Roboto Slab Regular"/>
                <a:hlinkClick r:id="rId7">
                  <a:extLst>
                    <a:ext uri="{A12FA001-AC4F-418D-AE19-62706E023703}">
                      <ahyp:hlinkClr val="tx"/>
                    </a:ext>
                  </a:extLst>
                </a:hlinkClick>
              </a:rPr>
              <a:t>sample()</a:t>
            </a:r>
            <a:r>
              <a:rPr lang="es" sz="1200">
                <a:solidFill>
                  <a:srgbClr val="FFFFFF"/>
                </a:solidFill>
                <a:latin typeface="Roboto Slab Regular"/>
                <a:ea typeface="Roboto Slab Regular"/>
                <a:cs typeface="Roboto Slab Regular"/>
                <a:sym typeface="Roboto Slab Regular"/>
              </a:rPr>
              <a:t> - Returns a given sample of a sequence</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uFill>
                  <a:noFill/>
                </a:uFill>
                <a:latin typeface="Roboto Slab Regular"/>
                <a:ea typeface="Roboto Slab Regular"/>
                <a:cs typeface="Roboto Slab Regular"/>
                <a:sym typeface="Roboto Slab Regular"/>
                <a:hlinkClick r:id="rId8">
                  <a:extLst>
                    <a:ext uri="{A12FA001-AC4F-418D-AE19-62706E023703}">
                      <ahyp:hlinkClr val="tx"/>
                    </a:ext>
                  </a:extLst>
                </a:hlinkClick>
              </a:rPr>
              <a:t>uniform()</a:t>
            </a:r>
            <a:r>
              <a:rPr lang="es" sz="1200">
                <a:solidFill>
                  <a:srgbClr val="FFFFFF"/>
                </a:solidFill>
                <a:latin typeface="Roboto Slab Regular"/>
                <a:ea typeface="Roboto Slab Regular"/>
                <a:cs typeface="Roboto Slab Regular"/>
                <a:sym typeface="Roboto Slab Regular"/>
              </a:rPr>
              <a:t> - Returns a random float number between two given parameters</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uFill>
                  <a:noFill/>
                </a:uFill>
                <a:latin typeface="Roboto Slab Regular"/>
                <a:ea typeface="Roboto Slab Regular"/>
                <a:cs typeface="Roboto Slab Regular"/>
                <a:sym typeface="Roboto Slab Regular"/>
                <a:hlinkClick r:id="rId9">
                  <a:extLst>
                    <a:ext uri="{A12FA001-AC4F-418D-AE19-62706E023703}">
                      <ahyp:hlinkClr val="tx"/>
                    </a:ext>
                  </a:extLst>
                </a:hlinkClick>
              </a:rPr>
              <a:t>triangular()</a:t>
            </a:r>
            <a:r>
              <a:rPr lang="es" sz="1200">
                <a:solidFill>
                  <a:srgbClr val="FFFFFF"/>
                </a:solidFill>
                <a:latin typeface="Roboto Slab Regular"/>
                <a:ea typeface="Roboto Slab Regular"/>
                <a:cs typeface="Roboto Slab Regular"/>
                <a:sym typeface="Roboto Slab Regular"/>
              </a:rPr>
              <a:t> - Returns a random float number between two given parameters, you can also set a mode parameter to specify the midpoint between the two other parameters</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betavariate() - Returns a random float number between 0 and 1 based on the Beta distribution (used in statistics)</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expovariate() - Returns a random float number based on the Exponential distribution (used in statistics)</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gammavariate() - Returns a random float number based on the Gamma distribution (used in statistics)</a:t>
            </a:r>
            <a:endParaRPr sz="1200">
              <a:solidFill>
                <a:srgbClr val="FFFFFF"/>
              </a:solidFill>
              <a:latin typeface="Roboto Slab Regular"/>
              <a:ea typeface="Roboto Slab Regular"/>
              <a:cs typeface="Roboto Slab Regular"/>
              <a:sym typeface="Roboto Slab Regular"/>
            </a:endParaRPr>
          </a:p>
          <a:p>
            <a:pPr indent="0" lvl="0" marL="0" marR="0" rtl="0" algn="just">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gauss() - Returns a random float number based on the Gaussian distribution (used in probability theories)</a:t>
            </a:r>
            <a:endParaRPr sz="1200">
              <a:solidFill>
                <a:srgbClr val="FFFFFF"/>
              </a:solidFill>
              <a:latin typeface="Roboto Slab Regular"/>
              <a:ea typeface="Roboto Slab Regular"/>
              <a:cs typeface="Roboto Slab Regular"/>
              <a:sym typeface="Roboto Slab Regular"/>
            </a:endParaRPr>
          </a:p>
          <a:p>
            <a:pPr indent="0" lvl="0" marL="0" rtl="0" algn="just">
              <a:lnSpc>
                <a:spcPct val="100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grpSp>
        <p:nvGrpSpPr>
          <p:cNvPr id="497" name="Google Shape;497;p58"/>
          <p:cNvGrpSpPr/>
          <p:nvPr/>
        </p:nvGrpSpPr>
        <p:grpSpPr>
          <a:xfrm>
            <a:off x="3231639" y="201667"/>
            <a:ext cx="351155" cy="351183"/>
            <a:chOff x="-63252250" y="1930850"/>
            <a:chExt cx="319000" cy="319025"/>
          </a:xfrm>
        </p:grpSpPr>
        <p:sp>
          <p:nvSpPr>
            <p:cNvPr id="498" name="Google Shape;498;p58"/>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8"/>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59"/>
          <p:cNvSpPr txBox="1"/>
          <p:nvPr/>
        </p:nvSpPr>
        <p:spPr>
          <a:xfrm>
            <a:off x="109650" y="272700"/>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End notes:</a:t>
            </a:r>
            <a:endParaRPr b="1" sz="1800">
              <a:solidFill>
                <a:srgbClr val="FFFFFF"/>
              </a:solidFill>
              <a:latin typeface="Squada One"/>
              <a:ea typeface="Squada One"/>
              <a:cs typeface="Squada One"/>
              <a:sym typeface="Squada One"/>
            </a:endParaRPr>
          </a:p>
        </p:txBody>
      </p:sp>
      <p:sp>
        <p:nvSpPr>
          <p:cNvPr id="505" name="Google Shape;505;p59"/>
          <p:cNvSpPr txBox="1"/>
          <p:nvPr/>
        </p:nvSpPr>
        <p:spPr>
          <a:xfrm>
            <a:off x="109650" y="917400"/>
            <a:ext cx="8924700" cy="39534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And a lot more! </a:t>
            </a:r>
            <a:endParaRPr sz="1200">
              <a:solidFill>
                <a:srgbClr val="FFFFFF"/>
              </a:solidFill>
              <a:latin typeface="Roboto Slab Regular"/>
              <a:ea typeface="Roboto Slab Regular"/>
              <a:cs typeface="Roboto Slab Regular"/>
              <a:sym typeface="Roboto Slab Regular"/>
            </a:endParaRPr>
          </a:p>
          <a:p>
            <a:pPr indent="0" lvl="0" marL="0" rtl="0" algn="just">
              <a:lnSpc>
                <a:spcPct val="15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And this is an important lesson here - it is very hard to learn the whole module, and you will not just know all the functions that it does, you can of course try to learn it, but really you should know the basic and intermediate functions of the modules that you are using constantly and just the basics of the ones that you </a:t>
            </a:r>
            <a:r>
              <a:rPr lang="es" sz="1200">
                <a:solidFill>
                  <a:srgbClr val="FFFFFF"/>
                </a:solidFill>
                <a:latin typeface="Roboto Slab Regular"/>
                <a:ea typeface="Roboto Slab Regular"/>
                <a:cs typeface="Roboto Slab Regular"/>
                <a:sym typeface="Roboto Slab Regular"/>
              </a:rPr>
              <a:t>don't</a:t>
            </a:r>
            <a:r>
              <a:rPr lang="es" sz="1200">
                <a:solidFill>
                  <a:srgbClr val="FFFFFF"/>
                </a:solidFill>
                <a:latin typeface="Roboto Slab Regular"/>
                <a:ea typeface="Roboto Slab Regular"/>
                <a:cs typeface="Roboto Slab Regular"/>
                <a:sym typeface="Roboto Slab Regular"/>
              </a:rPr>
              <a:t> you use that much, and if you need your program to do some specific </a:t>
            </a:r>
            <a:r>
              <a:rPr lang="es" sz="1200">
                <a:solidFill>
                  <a:srgbClr val="FFFFFF"/>
                </a:solidFill>
                <a:latin typeface="Roboto Slab Regular"/>
                <a:ea typeface="Roboto Slab Regular"/>
                <a:cs typeface="Roboto Slab Regular"/>
                <a:sym typeface="Roboto Slab Regular"/>
              </a:rPr>
              <a:t>task</a:t>
            </a:r>
            <a:r>
              <a:rPr lang="es" sz="1200">
                <a:solidFill>
                  <a:srgbClr val="FFFFFF"/>
                </a:solidFill>
                <a:latin typeface="Roboto Slab Regular"/>
                <a:ea typeface="Roboto Slab Regular"/>
                <a:cs typeface="Roboto Slab Regular"/>
                <a:sym typeface="Roboto Slab Regular"/>
              </a:rPr>
              <a:t>, you can try and look up if there is a function that does what you want it to do. If there is, great(not always)! If not, just code it yourself! </a:t>
            </a:r>
            <a:endParaRPr sz="1200">
              <a:solidFill>
                <a:srgbClr val="FFFFFF"/>
              </a:solidFill>
              <a:latin typeface="Roboto Slab Regular"/>
              <a:ea typeface="Roboto Slab Regular"/>
              <a:cs typeface="Roboto Slab Regular"/>
              <a:sym typeface="Roboto Slab Regular"/>
            </a:endParaRPr>
          </a:p>
          <a:p>
            <a:pPr indent="0" lvl="0" marL="0" rtl="0" algn="just">
              <a:lnSpc>
                <a:spcPct val="150000"/>
              </a:lnSpc>
              <a:spcBef>
                <a:spcPts val="1600"/>
              </a:spcBef>
              <a:spcAft>
                <a:spcPts val="1600"/>
              </a:spcAft>
              <a:buNone/>
            </a:pPr>
            <a:r>
              <a:rPr lang="es" sz="1200">
                <a:solidFill>
                  <a:srgbClr val="FFFFFF"/>
                </a:solidFill>
                <a:latin typeface="Roboto Slab Regular"/>
                <a:ea typeface="Roboto Slab Regular"/>
                <a:cs typeface="Roboto Slab Regular"/>
                <a:sym typeface="Roboto Slab Regular"/>
              </a:rPr>
              <a:t>Another big thing, </a:t>
            </a:r>
            <a:r>
              <a:rPr b="1" lang="es" sz="1200">
                <a:solidFill>
                  <a:srgbClr val="FFFFFF"/>
                </a:solidFill>
                <a:latin typeface="Roboto Slab"/>
                <a:ea typeface="Roboto Slab"/>
                <a:cs typeface="Roboto Slab"/>
                <a:sym typeface="Roboto Slab"/>
              </a:rPr>
              <a:t>do not rely on just modules to do your programming for you!!!</a:t>
            </a:r>
            <a:r>
              <a:rPr lang="es" sz="1200">
                <a:solidFill>
                  <a:srgbClr val="FFFFFF"/>
                </a:solidFill>
                <a:latin typeface="Roboto Slab Regular"/>
                <a:ea typeface="Roboto Slab Regular"/>
                <a:cs typeface="Roboto Slab Regular"/>
                <a:sym typeface="Roboto Slab Regular"/>
              </a:rPr>
              <a:t> We know it is easy, but it will make your life harder in the long run, just code it yourself!! You will get more experience from that anyway!</a:t>
            </a:r>
            <a:endParaRPr sz="1200">
              <a:solidFill>
                <a:srgbClr val="FFFFFF"/>
              </a:solidFill>
              <a:latin typeface="Roboto Slab Regular"/>
              <a:ea typeface="Roboto Slab Regular"/>
              <a:cs typeface="Roboto Slab Regular"/>
              <a:sym typeface="Roboto Slab Regular"/>
            </a:endParaRPr>
          </a:p>
        </p:txBody>
      </p:sp>
      <p:grpSp>
        <p:nvGrpSpPr>
          <p:cNvPr id="506" name="Google Shape;506;p59"/>
          <p:cNvGrpSpPr/>
          <p:nvPr/>
        </p:nvGrpSpPr>
        <p:grpSpPr>
          <a:xfrm>
            <a:off x="1169814" y="419454"/>
            <a:ext cx="351155" cy="351183"/>
            <a:chOff x="-63252250" y="1930850"/>
            <a:chExt cx="319000" cy="319025"/>
          </a:xfrm>
        </p:grpSpPr>
        <p:sp>
          <p:nvSpPr>
            <p:cNvPr id="507" name="Google Shape;507;p59"/>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9"/>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0"/>
          <p:cNvSpPr txBox="1"/>
          <p:nvPr>
            <p:ph type="title"/>
          </p:nvPr>
        </p:nvSpPr>
        <p:spPr>
          <a:xfrm>
            <a:off x="1102325" y="2764500"/>
            <a:ext cx="4881900" cy="388800"/>
          </a:xfrm>
          <a:prstGeom prst="rect">
            <a:avLst/>
          </a:prstGeom>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s" sz="1800"/>
              <a:t>一 </a:t>
            </a:r>
            <a:r>
              <a:rPr lang="es" sz="1800"/>
              <a:t>Doug Linder</a:t>
            </a:r>
            <a:endParaRPr sz="1800"/>
          </a:p>
        </p:txBody>
      </p:sp>
      <p:sp>
        <p:nvSpPr>
          <p:cNvPr id="416" name="Google Shape;416;p50"/>
          <p:cNvSpPr txBox="1"/>
          <p:nvPr>
            <p:ph idx="1" type="subTitle"/>
          </p:nvPr>
        </p:nvSpPr>
        <p:spPr>
          <a:xfrm>
            <a:off x="1344175" y="1906425"/>
            <a:ext cx="6083100" cy="9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2200"/>
              <a:t>“A good programmer is someone who always looks both ways before crossing a one-way street.”</a:t>
            </a:r>
            <a:endParaRPr sz="22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51"/>
          <p:cNvSpPr txBox="1"/>
          <p:nvPr>
            <p:ph idx="1" type="subTitle"/>
          </p:nvPr>
        </p:nvSpPr>
        <p:spPr>
          <a:xfrm flipH="1">
            <a:off x="4030350" y="2242750"/>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Random Module</a:t>
            </a:r>
            <a:endParaRPr>
              <a:latin typeface="Squada One"/>
              <a:ea typeface="Squada One"/>
              <a:cs typeface="Squada One"/>
              <a:sym typeface="Squada One"/>
            </a:endParaRPr>
          </a:p>
        </p:txBody>
      </p:sp>
      <p:sp>
        <p:nvSpPr>
          <p:cNvPr id="422" name="Google Shape;422;p51"/>
          <p:cNvSpPr txBox="1"/>
          <p:nvPr>
            <p:ph idx="4" type="subTitle"/>
          </p:nvPr>
        </p:nvSpPr>
        <p:spPr>
          <a:xfrm>
            <a:off x="4028825" y="2619050"/>
            <a:ext cx="2203200" cy="2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t>Gonna bet on it?</a:t>
            </a:r>
            <a:endParaRPr sz="1000"/>
          </a:p>
        </p:txBody>
      </p:sp>
      <p:sp>
        <p:nvSpPr>
          <p:cNvPr id="423" name="Google Shape;423;p51"/>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TABLE OF CONTENTS</a:t>
            </a:r>
            <a:endParaRPr/>
          </a:p>
        </p:txBody>
      </p:sp>
      <p:sp>
        <p:nvSpPr>
          <p:cNvPr id="424" name="Google Shape;424;p51"/>
          <p:cNvSpPr txBox="1"/>
          <p:nvPr>
            <p:ph idx="9" type="title"/>
          </p:nvPr>
        </p:nvSpPr>
        <p:spPr>
          <a:xfrm>
            <a:off x="2712575" y="2344512"/>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2"/>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Random</a:t>
            </a:r>
            <a:endParaRPr>
              <a:solidFill>
                <a:srgbClr val="FFFFFF"/>
              </a:solidFill>
            </a:endParaRPr>
          </a:p>
        </p:txBody>
      </p:sp>
      <p:sp>
        <p:nvSpPr>
          <p:cNvPr id="430" name="Google Shape;430;p52"/>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431" name="Google Shape;431;p52"/>
          <p:cNvSpPr txBox="1"/>
          <p:nvPr>
            <p:ph idx="1" type="subTitle"/>
          </p:nvPr>
        </p:nvSpPr>
        <p:spPr>
          <a:xfrm>
            <a:off x="4596231" y="2827388"/>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Poker</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3"/>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What is </a:t>
            </a:r>
            <a:r>
              <a:rPr lang="es" sz="1800">
                <a:solidFill>
                  <a:srgbClr val="FFFFFF"/>
                </a:solidFill>
                <a:latin typeface="Squada One"/>
                <a:ea typeface="Squada One"/>
                <a:cs typeface="Squada One"/>
                <a:sym typeface="Squada One"/>
              </a:rPr>
              <a:t>Random</a:t>
            </a:r>
            <a:r>
              <a:rPr lang="es" sz="1800">
                <a:solidFill>
                  <a:srgbClr val="FFFFFF"/>
                </a:solidFill>
                <a:latin typeface="Squada One"/>
                <a:ea typeface="Squada One"/>
                <a:cs typeface="Squada One"/>
                <a:sym typeface="Squada One"/>
              </a:rPr>
              <a:t> Module?</a:t>
            </a:r>
            <a:endParaRPr b="1" sz="1800">
              <a:solidFill>
                <a:srgbClr val="FFFFFF"/>
              </a:solidFill>
              <a:latin typeface="Squada One"/>
              <a:ea typeface="Squada One"/>
              <a:cs typeface="Squada One"/>
              <a:sym typeface="Squada One"/>
            </a:endParaRPr>
          </a:p>
        </p:txBody>
      </p:sp>
      <p:sp>
        <p:nvSpPr>
          <p:cNvPr id="437" name="Google Shape;437;p53"/>
          <p:cNvSpPr txBox="1"/>
          <p:nvPr/>
        </p:nvSpPr>
        <p:spPr>
          <a:xfrm>
            <a:off x="186600" y="787225"/>
            <a:ext cx="8289300" cy="4278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Random is a built in Python module that you can use to access a lot of functions including ones that can choose something at random, get a random number, shuffle a list, etc.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rPr lang="es" sz="1200">
                <a:solidFill>
                  <a:srgbClr val="FFFFFF"/>
                </a:solidFill>
                <a:latin typeface="Roboto Slab Regular"/>
                <a:ea typeface="Roboto Slab Regular"/>
                <a:cs typeface="Roboto Slab Regular"/>
                <a:sym typeface="Roboto Slab Regular"/>
              </a:rPr>
              <a:t>In order to access the random module, you need to first </a:t>
            </a:r>
            <a:r>
              <a:rPr b="1" lang="es" sz="1200">
                <a:solidFill>
                  <a:srgbClr val="FFFFFF"/>
                </a:solidFill>
                <a:latin typeface="Roboto Slab"/>
                <a:ea typeface="Roboto Slab"/>
                <a:cs typeface="Roboto Slab"/>
                <a:sym typeface="Roboto Slab"/>
              </a:rPr>
              <a:t>import</a:t>
            </a:r>
            <a:r>
              <a:rPr lang="es" sz="1200">
                <a:solidFill>
                  <a:srgbClr val="FFFFFF"/>
                </a:solidFill>
                <a:latin typeface="Roboto Slab Regular"/>
                <a:ea typeface="Roboto Slab Regular"/>
                <a:cs typeface="Roboto Slab Regular"/>
                <a:sym typeface="Roboto Slab Regular"/>
              </a:rPr>
              <a:t> it by writing </a:t>
            </a:r>
            <a:r>
              <a:rPr b="1" lang="es" sz="1200">
                <a:solidFill>
                  <a:srgbClr val="FFFFFF"/>
                </a:solidFill>
                <a:latin typeface="Roboto Slab"/>
                <a:ea typeface="Roboto Slab"/>
                <a:cs typeface="Roboto Slab"/>
                <a:sym typeface="Roboto Slab"/>
              </a:rPr>
              <a:t>import random</a:t>
            </a:r>
            <a:r>
              <a:rPr lang="es" sz="1200">
                <a:solidFill>
                  <a:srgbClr val="FFFFFF"/>
                </a:solidFill>
                <a:latin typeface="Roboto Slab Regular"/>
                <a:ea typeface="Roboto Slab Regular"/>
                <a:cs typeface="Roboto Slab Regular"/>
                <a:sym typeface="Roboto Slab Regular"/>
              </a:rPr>
              <a:t> - this is usually done at the top as one of the first line (or lines if you are using multiple modules) of your code. You can see this done in multiple of our programs here:</a:t>
            </a:r>
            <a:endParaRPr sz="1200">
              <a:solidFill>
                <a:srgbClr val="FFFFFF"/>
              </a:solidFill>
              <a:latin typeface="Roboto Slab Regular"/>
              <a:ea typeface="Roboto Slab Regular"/>
              <a:cs typeface="Roboto Slab Regular"/>
              <a:sym typeface="Roboto Slab Regular"/>
            </a:endParaRPr>
          </a:p>
        </p:txBody>
      </p:sp>
      <p:grpSp>
        <p:nvGrpSpPr>
          <p:cNvPr id="438" name="Google Shape;438;p53"/>
          <p:cNvGrpSpPr/>
          <p:nvPr/>
        </p:nvGrpSpPr>
        <p:grpSpPr>
          <a:xfrm>
            <a:off x="2467464" y="289279"/>
            <a:ext cx="351155" cy="351183"/>
            <a:chOff x="-63252250" y="1930850"/>
            <a:chExt cx="319000" cy="319025"/>
          </a:xfrm>
        </p:grpSpPr>
        <p:sp>
          <p:nvSpPr>
            <p:cNvPr id="439" name="Google Shape;439;p53"/>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3"/>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1" name="Google Shape;441;p53"/>
          <p:cNvPicPr preferRelativeResize="0"/>
          <p:nvPr/>
        </p:nvPicPr>
        <p:blipFill>
          <a:blip r:embed="rId3">
            <a:alphaModFix/>
          </a:blip>
          <a:stretch>
            <a:fillRect/>
          </a:stretch>
        </p:blipFill>
        <p:spPr>
          <a:xfrm>
            <a:off x="644675" y="2114221"/>
            <a:ext cx="7525498" cy="1376859"/>
          </a:xfrm>
          <a:prstGeom prst="rect">
            <a:avLst/>
          </a:prstGeom>
          <a:noFill/>
          <a:ln>
            <a:noFill/>
          </a:ln>
        </p:spPr>
      </p:pic>
      <p:pic>
        <p:nvPicPr>
          <p:cNvPr id="442" name="Google Shape;442;p53"/>
          <p:cNvPicPr preferRelativeResize="0"/>
          <p:nvPr/>
        </p:nvPicPr>
        <p:blipFill>
          <a:blip r:embed="rId4">
            <a:alphaModFix/>
          </a:blip>
          <a:stretch>
            <a:fillRect/>
          </a:stretch>
        </p:blipFill>
        <p:spPr>
          <a:xfrm>
            <a:off x="0" y="3588208"/>
            <a:ext cx="9144000" cy="1555285"/>
          </a:xfrm>
          <a:prstGeom prst="rect">
            <a:avLst/>
          </a:prstGeom>
          <a:noFill/>
          <a:ln>
            <a:noFill/>
          </a:ln>
        </p:spPr>
      </p:pic>
      <p:sp>
        <p:nvSpPr>
          <p:cNvPr id="443" name="Google Shape;443;p53"/>
          <p:cNvSpPr/>
          <p:nvPr/>
        </p:nvSpPr>
        <p:spPr>
          <a:xfrm>
            <a:off x="2235700" y="2962650"/>
            <a:ext cx="973800" cy="3513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3"/>
          <p:cNvSpPr/>
          <p:nvPr/>
        </p:nvSpPr>
        <p:spPr>
          <a:xfrm>
            <a:off x="1844825" y="4047725"/>
            <a:ext cx="2544300" cy="7665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54"/>
          <p:cNvSpPr txBox="1"/>
          <p:nvPr/>
        </p:nvSpPr>
        <p:spPr>
          <a:xfrm>
            <a:off x="86675" y="0"/>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Common Functions in Random:</a:t>
            </a:r>
            <a:endParaRPr b="1" sz="1800">
              <a:solidFill>
                <a:srgbClr val="FFFFFF"/>
              </a:solidFill>
              <a:latin typeface="Squada One"/>
              <a:ea typeface="Squada One"/>
              <a:cs typeface="Squada One"/>
              <a:sym typeface="Squada One"/>
            </a:endParaRPr>
          </a:p>
        </p:txBody>
      </p:sp>
      <p:sp>
        <p:nvSpPr>
          <p:cNvPr id="450" name="Google Shape;450;p54"/>
          <p:cNvSpPr txBox="1"/>
          <p:nvPr/>
        </p:nvSpPr>
        <p:spPr>
          <a:xfrm>
            <a:off x="86675" y="497950"/>
            <a:ext cx="8289300" cy="4278600"/>
          </a:xfrm>
          <a:prstGeom prst="rect">
            <a:avLst/>
          </a:prstGeom>
          <a:noFill/>
          <a:ln>
            <a:noFill/>
          </a:ln>
        </p:spPr>
        <p:txBody>
          <a:bodyPr anchorCtr="0" anchor="t" bIns="91425" lIns="91425" spcFirstLastPara="1" rIns="91425" wrap="square" tIns="91425">
            <a:noAutofit/>
          </a:bodyPr>
          <a:lstStyle/>
          <a:p>
            <a:pPr indent="-304800" lvl="0" marL="457200" rtl="0" algn="just">
              <a:lnSpc>
                <a:spcPct val="115000"/>
              </a:lnSpc>
              <a:spcBef>
                <a:spcPts val="0"/>
              </a:spcBef>
              <a:spcAft>
                <a:spcPts val="0"/>
              </a:spcAft>
              <a:buClr>
                <a:srgbClr val="FFFFFF"/>
              </a:buClr>
              <a:buSzPts val="1200"/>
              <a:buFont typeface="Roboto Slab"/>
              <a:buAutoNum type="arabicParenR"/>
            </a:pPr>
            <a:r>
              <a:rPr b="1" lang="es" sz="1200">
                <a:solidFill>
                  <a:srgbClr val="FFFFFF"/>
                </a:solidFill>
                <a:latin typeface="Roboto Slab"/>
                <a:ea typeface="Roboto Slab"/>
                <a:cs typeface="Roboto Slab"/>
                <a:sym typeface="Roboto Slab"/>
              </a:rPr>
              <a:t>randint()</a:t>
            </a:r>
            <a:r>
              <a:rPr lang="es" sz="1200">
                <a:solidFill>
                  <a:srgbClr val="FFFFFF"/>
                </a:solidFill>
                <a:latin typeface="Roboto Slab Regular"/>
                <a:ea typeface="Roboto Slab Regular"/>
                <a:cs typeface="Roboto Slab Regular"/>
                <a:sym typeface="Roboto Slab Regular"/>
              </a:rPr>
              <a:t> - R</a:t>
            </a:r>
            <a:r>
              <a:rPr lang="es" sz="1200">
                <a:solidFill>
                  <a:schemeClr val="lt1"/>
                </a:solidFill>
                <a:latin typeface="Roboto Slab Regular"/>
                <a:ea typeface="Roboto Slab Regular"/>
                <a:cs typeface="Roboto Slab Regular"/>
                <a:sym typeface="Roboto Slab Regular"/>
              </a:rPr>
              <a:t>eturns a random integer between the specified integers: </a:t>
            </a:r>
            <a:endParaRPr sz="1200">
              <a:solidFill>
                <a:srgbClr val="FFFFFF"/>
              </a:solidFill>
              <a:latin typeface="Roboto Slab Regular"/>
              <a:ea typeface="Roboto Slab Regular"/>
              <a:cs typeface="Roboto Slab Regular"/>
              <a:sym typeface="Roboto Slab Regular"/>
            </a:endParaRPr>
          </a:p>
          <a:p>
            <a:pPr indent="-304800" lvl="1" marL="914400" rtl="0" algn="just">
              <a:lnSpc>
                <a:spcPct val="115000"/>
              </a:lnSpc>
              <a:spcBef>
                <a:spcPts val="0"/>
              </a:spcBef>
              <a:spcAft>
                <a:spcPts val="0"/>
              </a:spcAft>
              <a:buClr>
                <a:srgbClr val="FFFFFF"/>
              </a:buClr>
              <a:buSzPts val="1200"/>
              <a:buFont typeface="Roboto Slab Regular"/>
              <a:buAutoNum type="alphaLcParenR"/>
            </a:pPr>
            <a:r>
              <a:rPr lang="es" sz="1200">
                <a:solidFill>
                  <a:srgbClr val="FFFFFF"/>
                </a:solidFill>
                <a:latin typeface="Roboto Slab Regular"/>
                <a:ea typeface="Roboto Slab Regular"/>
                <a:cs typeface="Roboto Slab Regular"/>
                <a:sym typeface="Roboto Slab Regular"/>
              </a:rPr>
              <a:t>Syntax - </a:t>
            </a:r>
            <a:r>
              <a:rPr lang="es" sz="1200">
                <a:solidFill>
                  <a:srgbClr val="FFFFFF"/>
                </a:solidFill>
                <a:latin typeface="Roboto Slab Regular"/>
                <a:ea typeface="Roboto Slab Regular"/>
                <a:cs typeface="Roboto Slab Regular"/>
                <a:sym typeface="Roboto Slab Regular"/>
              </a:rPr>
              <a:t> random.randint(</a:t>
            </a:r>
            <a:r>
              <a:rPr b="1" lang="es" sz="1200">
                <a:solidFill>
                  <a:srgbClr val="FFFFFF"/>
                </a:solidFill>
                <a:latin typeface="Roboto Slab"/>
                <a:ea typeface="Roboto Slab"/>
                <a:cs typeface="Roboto Slab"/>
                <a:sym typeface="Roboto Slab"/>
              </a:rPr>
              <a:t>start</a:t>
            </a:r>
            <a:r>
              <a:rPr lang="es" sz="1200">
                <a:solidFill>
                  <a:srgbClr val="FFFFFF"/>
                </a:solidFill>
                <a:latin typeface="Roboto Slab Regular"/>
                <a:ea typeface="Roboto Slab Regular"/>
                <a:cs typeface="Roboto Slab Regular"/>
                <a:sym typeface="Roboto Slab Regular"/>
              </a:rPr>
              <a:t> , </a:t>
            </a:r>
            <a:r>
              <a:rPr b="1" lang="es" sz="1200">
                <a:solidFill>
                  <a:srgbClr val="FFFFFF"/>
                </a:solidFill>
                <a:latin typeface="Roboto Slab"/>
                <a:ea typeface="Roboto Slab"/>
                <a:cs typeface="Roboto Slab"/>
                <a:sym typeface="Roboto Slab"/>
              </a:rPr>
              <a:t>stop</a:t>
            </a:r>
            <a:r>
              <a:rPr lang="es" sz="1200">
                <a:solidFill>
                  <a:srgbClr val="FFFFFF"/>
                </a:solidFill>
                <a:latin typeface="Roboto Slab Regular"/>
                <a:ea typeface="Roboto Slab Regular"/>
                <a:cs typeface="Roboto Slab Regular"/>
                <a:sym typeface="Roboto Slab Regular"/>
              </a:rPr>
              <a:t>)</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115000"/>
              </a:lnSpc>
              <a:spcBef>
                <a:spcPts val="0"/>
              </a:spcBef>
              <a:spcAft>
                <a:spcPts val="0"/>
              </a:spcAft>
              <a:buClr>
                <a:srgbClr val="FFFFFF"/>
              </a:buClr>
              <a:buSzPts val="1200"/>
              <a:buFont typeface="Roboto Slab"/>
              <a:buAutoNum type="arabicParenR"/>
            </a:pPr>
            <a:r>
              <a:rPr b="1" lang="es" sz="1200">
                <a:solidFill>
                  <a:srgbClr val="FFFFFF"/>
                </a:solidFill>
                <a:latin typeface="Roboto Slab"/>
                <a:ea typeface="Roboto Slab"/>
                <a:cs typeface="Roboto Slab"/>
                <a:sym typeface="Roboto Slab"/>
              </a:rPr>
              <a:t>random()</a:t>
            </a:r>
            <a:r>
              <a:rPr lang="es" sz="1200">
                <a:solidFill>
                  <a:srgbClr val="FFFFFF"/>
                </a:solidFill>
                <a:latin typeface="Roboto Slab Regular"/>
                <a:ea typeface="Roboto Slab Regular"/>
                <a:cs typeface="Roboto Slab Regular"/>
                <a:sym typeface="Roboto Slab Regular"/>
              </a:rPr>
              <a:t> - Generates a random </a:t>
            </a:r>
            <a:r>
              <a:rPr b="1" lang="es" sz="1200">
                <a:solidFill>
                  <a:srgbClr val="FFFFFF"/>
                </a:solidFill>
                <a:latin typeface="Roboto Slab"/>
                <a:ea typeface="Roboto Slab"/>
                <a:cs typeface="Roboto Slab"/>
                <a:sym typeface="Roboto Slab"/>
              </a:rPr>
              <a:t>float</a:t>
            </a:r>
            <a:r>
              <a:rPr lang="es" sz="1200">
                <a:solidFill>
                  <a:srgbClr val="FFFFFF"/>
                </a:solidFill>
                <a:latin typeface="Roboto Slab Regular"/>
                <a:ea typeface="Roboto Slab Regular"/>
                <a:cs typeface="Roboto Slab Regular"/>
                <a:sym typeface="Roboto Slab Regular"/>
              </a:rPr>
              <a:t> between 0 and 1.0</a:t>
            </a:r>
            <a:endParaRPr sz="1200">
              <a:solidFill>
                <a:srgbClr val="FFFFFF"/>
              </a:solidFill>
              <a:latin typeface="Roboto Slab Regular"/>
              <a:ea typeface="Roboto Slab Regular"/>
              <a:cs typeface="Roboto Slab Regular"/>
              <a:sym typeface="Roboto Slab Regular"/>
            </a:endParaRPr>
          </a:p>
          <a:p>
            <a:pPr indent="-304800" lvl="1" marL="914400" rtl="0" algn="just">
              <a:lnSpc>
                <a:spcPct val="115000"/>
              </a:lnSpc>
              <a:spcBef>
                <a:spcPts val="0"/>
              </a:spcBef>
              <a:spcAft>
                <a:spcPts val="0"/>
              </a:spcAft>
              <a:buClr>
                <a:srgbClr val="FFFFFF"/>
              </a:buClr>
              <a:buSzPts val="1200"/>
              <a:buFont typeface="Roboto Slab Regular"/>
              <a:buAutoNum type="alphaLcParenR"/>
            </a:pPr>
            <a:r>
              <a:rPr lang="es" sz="1200">
                <a:solidFill>
                  <a:srgbClr val="FFFFFF"/>
                </a:solidFill>
                <a:latin typeface="Roboto Slab Regular"/>
                <a:ea typeface="Roboto Slab Regular"/>
                <a:cs typeface="Roboto Slab Regular"/>
                <a:sym typeface="Roboto Slab Regular"/>
              </a:rPr>
              <a:t>Syntax - random.random()</a:t>
            </a:r>
            <a:endParaRPr sz="1200">
              <a:solidFill>
                <a:srgbClr val="FFFFFF"/>
              </a:solidFill>
              <a:latin typeface="Roboto Slab Regular"/>
              <a:ea typeface="Roboto Slab Regular"/>
              <a:cs typeface="Roboto Slab Regular"/>
              <a:sym typeface="Roboto Slab Regular"/>
            </a:endParaRPr>
          </a:p>
          <a:p>
            <a:pPr indent="-304800" lvl="2" marL="1371600" rtl="0" algn="just">
              <a:lnSpc>
                <a:spcPct val="115000"/>
              </a:lnSpc>
              <a:spcBef>
                <a:spcPts val="0"/>
              </a:spcBef>
              <a:spcAft>
                <a:spcPts val="0"/>
              </a:spcAft>
              <a:buClr>
                <a:srgbClr val="FFFFFF"/>
              </a:buClr>
              <a:buSzPts val="1200"/>
              <a:buFont typeface="Roboto Slab Regular"/>
              <a:buAutoNum type="romanLcParenR"/>
            </a:pPr>
            <a:r>
              <a:rPr lang="es" sz="1200">
                <a:solidFill>
                  <a:srgbClr val="FFFFFF"/>
                </a:solidFill>
                <a:latin typeface="Roboto Slab Regular"/>
                <a:ea typeface="Roboto Slab Regular"/>
                <a:cs typeface="Roboto Slab Regular"/>
                <a:sym typeface="Roboto Slab Regular"/>
              </a:rPr>
              <a:t>No arguments needed</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115000"/>
              </a:lnSpc>
              <a:spcBef>
                <a:spcPts val="0"/>
              </a:spcBef>
              <a:spcAft>
                <a:spcPts val="0"/>
              </a:spcAft>
              <a:buClr>
                <a:srgbClr val="FFFFFF"/>
              </a:buClr>
              <a:buSzPts val="1200"/>
              <a:buFont typeface="Roboto Slab"/>
              <a:buAutoNum type="arabicParenR"/>
            </a:pPr>
            <a:r>
              <a:rPr b="1" lang="es" sz="1200">
                <a:solidFill>
                  <a:srgbClr val="FFFFFF"/>
                </a:solidFill>
                <a:latin typeface="Roboto Slab"/>
                <a:ea typeface="Roboto Slab"/>
                <a:cs typeface="Roboto Slab"/>
                <a:sym typeface="Roboto Slab"/>
              </a:rPr>
              <a:t>randrange() </a:t>
            </a:r>
            <a:r>
              <a:rPr lang="es" sz="1200">
                <a:solidFill>
                  <a:srgbClr val="FFFFFF"/>
                </a:solidFill>
                <a:latin typeface="Roboto Slab Regular"/>
                <a:ea typeface="Roboto Slab Regular"/>
                <a:cs typeface="Roboto Slab Regular"/>
                <a:sym typeface="Roboto Slab Regular"/>
              </a:rPr>
              <a:t>- Returns a random integer from a range that was made by the programmer with the start, stop and the step. The default start is </a:t>
            </a:r>
            <a:r>
              <a:rPr b="1" lang="es" sz="1200">
                <a:solidFill>
                  <a:srgbClr val="FFFFFF"/>
                </a:solidFill>
                <a:latin typeface="Roboto Slab"/>
                <a:ea typeface="Roboto Slab"/>
                <a:cs typeface="Roboto Slab"/>
                <a:sym typeface="Roboto Slab"/>
              </a:rPr>
              <a:t>0</a:t>
            </a:r>
            <a:r>
              <a:rPr lang="es" sz="1200">
                <a:solidFill>
                  <a:srgbClr val="FFFFFF"/>
                </a:solidFill>
                <a:latin typeface="Roboto Slab Regular"/>
                <a:ea typeface="Roboto Slab Regular"/>
                <a:cs typeface="Roboto Slab Regular"/>
                <a:sym typeface="Roboto Slab Regular"/>
              </a:rPr>
              <a:t> and the default step is </a:t>
            </a:r>
            <a:r>
              <a:rPr b="1" lang="es" sz="1200">
                <a:solidFill>
                  <a:srgbClr val="FFFFFF"/>
                </a:solidFill>
                <a:latin typeface="Roboto Slab"/>
                <a:ea typeface="Roboto Slab"/>
                <a:cs typeface="Roboto Slab"/>
                <a:sym typeface="Roboto Slab"/>
              </a:rPr>
              <a:t>1</a:t>
            </a:r>
            <a:r>
              <a:rPr lang="es" sz="1200">
                <a:solidFill>
                  <a:srgbClr val="FFFFFF"/>
                </a:solidFill>
                <a:latin typeface="Roboto Slab Regular"/>
                <a:ea typeface="Roboto Slab Regular"/>
                <a:cs typeface="Roboto Slab Regular"/>
                <a:sym typeface="Roboto Slab Regular"/>
              </a:rPr>
              <a:t>.</a:t>
            </a:r>
            <a:endParaRPr sz="1200">
              <a:solidFill>
                <a:srgbClr val="FFFFFF"/>
              </a:solidFill>
              <a:latin typeface="Roboto Slab Regular"/>
              <a:ea typeface="Roboto Slab Regular"/>
              <a:cs typeface="Roboto Slab Regular"/>
              <a:sym typeface="Roboto Slab Regular"/>
            </a:endParaRPr>
          </a:p>
          <a:p>
            <a:pPr indent="-304800" lvl="1" marL="914400" rtl="0" algn="just">
              <a:lnSpc>
                <a:spcPct val="115000"/>
              </a:lnSpc>
              <a:spcBef>
                <a:spcPts val="0"/>
              </a:spcBef>
              <a:spcAft>
                <a:spcPts val="0"/>
              </a:spcAft>
              <a:buClr>
                <a:srgbClr val="FFFFFF"/>
              </a:buClr>
              <a:buSzPts val="1200"/>
              <a:buFont typeface="Roboto Slab Regular"/>
              <a:buAutoNum type="alphaLcParenR"/>
            </a:pPr>
            <a:r>
              <a:rPr lang="es" sz="1200">
                <a:solidFill>
                  <a:srgbClr val="FFFFFF"/>
                </a:solidFill>
                <a:latin typeface="Roboto Slab Regular"/>
                <a:ea typeface="Roboto Slab Regular"/>
                <a:cs typeface="Roboto Slab Regular"/>
                <a:sym typeface="Roboto Slab Regular"/>
              </a:rPr>
              <a:t>Syntax: random.randrange(</a:t>
            </a:r>
            <a:r>
              <a:rPr b="1" lang="es" sz="1200">
                <a:solidFill>
                  <a:srgbClr val="FFFFFF"/>
                </a:solidFill>
                <a:latin typeface="Roboto Slab"/>
                <a:ea typeface="Roboto Slab"/>
                <a:cs typeface="Roboto Slab"/>
                <a:sym typeface="Roboto Slab"/>
              </a:rPr>
              <a:t>start</a:t>
            </a:r>
            <a:r>
              <a:rPr lang="es" sz="1200">
                <a:solidFill>
                  <a:srgbClr val="FFFFFF"/>
                </a:solidFill>
                <a:latin typeface="Roboto Slab Regular"/>
                <a:ea typeface="Roboto Slab Regular"/>
                <a:cs typeface="Roboto Slab Regular"/>
                <a:sym typeface="Roboto Slab Regular"/>
              </a:rPr>
              <a:t> , </a:t>
            </a:r>
            <a:r>
              <a:rPr b="1" lang="es" sz="1200">
                <a:solidFill>
                  <a:srgbClr val="FFFFFF"/>
                </a:solidFill>
                <a:latin typeface="Roboto Slab"/>
                <a:ea typeface="Roboto Slab"/>
                <a:cs typeface="Roboto Slab"/>
                <a:sym typeface="Roboto Slab"/>
              </a:rPr>
              <a:t>stop</a:t>
            </a:r>
            <a:r>
              <a:rPr lang="es" sz="1200">
                <a:solidFill>
                  <a:srgbClr val="FFFFFF"/>
                </a:solidFill>
                <a:latin typeface="Roboto Slab Regular"/>
                <a:ea typeface="Roboto Slab Regular"/>
                <a:cs typeface="Roboto Slab Regular"/>
                <a:sym typeface="Roboto Slab Regular"/>
              </a:rPr>
              <a:t> , </a:t>
            </a:r>
            <a:r>
              <a:rPr b="1" lang="es" sz="1200">
                <a:solidFill>
                  <a:srgbClr val="FFFFFF"/>
                </a:solidFill>
                <a:latin typeface="Roboto Slab"/>
                <a:ea typeface="Roboto Slab"/>
                <a:cs typeface="Roboto Slab"/>
                <a:sym typeface="Roboto Slab"/>
              </a:rPr>
              <a:t>step</a:t>
            </a:r>
            <a:r>
              <a:rPr lang="es" sz="1200">
                <a:solidFill>
                  <a:srgbClr val="FFFFFF"/>
                </a:solidFill>
                <a:latin typeface="Roboto Slab Regular"/>
                <a:ea typeface="Roboto Slab Regular"/>
                <a:cs typeface="Roboto Slab Regular"/>
                <a:sym typeface="Roboto Slab Regular"/>
              </a:rPr>
              <a:t>)</a:t>
            </a:r>
            <a:endParaRPr sz="1200">
              <a:solidFill>
                <a:srgbClr val="FFFFFF"/>
              </a:solidFill>
              <a:latin typeface="Roboto Slab Regular"/>
              <a:ea typeface="Roboto Slab Regular"/>
              <a:cs typeface="Roboto Slab Regular"/>
              <a:sym typeface="Roboto Slab Regular"/>
            </a:endParaRPr>
          </a:p>
          <a:p>
            <a:pPr indent="-304800" lvl="2" marL="1371600" rtl="0" algn="just">
              <a:lnSpc>
                <a:spcPct val="115000"/>
              </a:lnSpc>
              <a:spcBef>
                <a:spcPts val="0"/>
              </a:spcBef>
              <a:spcAft>
                <a:spcPts val="0"/>
              </a:spcAft>
              <a:buClr>
                <a:srgbClr val="FFFFFF"/>
              </a:buClr>
              <a:buSzPts val="1200"/>
              <a:buFont typeface="Roboto Slab Regular"/>
              <a:buAutoNum type="romanLcParenR"/>
            </a:pPr>
            <a:r>
              <a:rPr lang="es" sz="1200">
                <a:solidFill>
                  <a:srgbClr val="FFFFFF"/>
                </a:solidFill>
                <a:latin typeface="Roboto Slab Regular"/>
                <a:ea typeface="Roboto Slab Regular"/>
                <a:cs typeface="Roboto Slab Regular"/>
                <a:sym typeface="Roboto Slab Regular"/>
              </a:rPr>
              <a:t>The start and step argument are optional and not required, the stop argument is required</a:t>
            </a:r>
            <a:endParaRPr sz="1200">
              <a:solidFill>
                <a:srgbClr val="FFFFFF"/>
              </a:solidFill>
              <a:latin typeface="Roboto Slab Regular"/>
              <a:ea typeface="Roboto Slab Regular"/>
              <a:cs typeface="Roboto Slab Regular"/>
              <a:sym typeface="Roboto Slab Regular"/>
            </a:endParaRPr>
          </a:p>
          <a:p>
            <a:pPr indent="-304800" lvl="3" marL="1828800" rtl="0" algn="just">
              <a:lnSpc>
                <a:spcPct val="115000"/>
              </a:lnSpc>
              <a:spcBef>
                <a:spcPts val="0"/>
              </a:spcBef>
              <a:spcAft>
                <a:spcPts val="0"/>
              </a:spcAft>
              <a:buClr>
                <a:srgbClr val="FFFFFF"/>
              </a:buClr>
              <a:buSzPts val="1200"/>
              <a:buFont typeface="Roboto Slab Regular"/>
              <a:buAutoNum type="arabicParenBoth"/>
            </a:pPr>
            <a:r>
              <a:rPr lang="es" sz="1200">
                <a:solidFill>
                  <a:srgbClr val="FFFFFF"/>
                </a:solidFill>
                <a:latin typeface="Roboto Slab Regular"/>
                <a:ea typeface="Roboto Slab Regular"/>
                <a:cs typeface="Roboto Slab Regular"/>
                <a:sym typeface="Roboto Slab Regular"/>
              </a:rPr>
              <a:t>We will describe the difference between </a:t>
            </a:r>
            <a:r>
              <a:rPr b="1" lang="es" sz="1200">
                <a:solidFill>
                  <a:srgbClr val="FFFFFF"/>
                </a:solidFill>
                <a:latin typeface="Roboto Slab"/>
                <a:ea typeface="Roboto Slab"/>
                <a:cs typeface="Roboto Slab"/>
                <a:sym typeface="Roboto Slab"/>
              </a:rPr>
              <a:t>randint()</a:t>
            </a:r>
            <a:r>
              <a:rPr lang="es" sz="1200">
                <a:solidFill>
                  <a:srgbClr val="FFFFFF"/>
                </a:solidFill>
                <a:latin typeface="Roboto Slab Regular"/>
                <a:ea typeface="Roboto Slab Regular"/>
                <a:cs typeface="Roboto Slab Regular"/>
                <a:sym typeface="Roboto Slab Regular"/>
              </a:rPr>
              <a:t> and </a:t>
            </a:r>
            <a:r>
              <a:rPr b="1" lang="es" sz="1200">
                <a:solidFill>
                  <a:srgbClr val="FFFFFF"/>
                </a:solidFill>
                <a:latin typeface="Roboto Slab"/>
                <a:ea typeface="Roboto Slab"/>
                <a:cs typeface="Roboto Slab"/>
                <a:sym typeface="Roboto Slab"/>
              </a:rPr>
              <a:t>randrange()</a:t>
            </a:r>
            <a:r>
              <a:rPr lang="es" sz="1200">
                <a:solidFill>
                  <a:srgbClr val="FFFFFF"/>
                </a:solidFill>
                <a:latin typeface="Roboto Slab Regular"/>
                <a:ea typeface="Roboto Slab Regular"/>
                <a:cs typeface="Roboto Slab Regular"/>
                <a:sym typeface="Roboto Slab Regular"/>
              </a:rPr>
              <a:t> soon</a:t>
            </a:r>
            <a:endParaRPr sz="1200">
              <a:solidFill>
                <a:srgbClr val="FFFFFF"/>
              </a:solidFill>
              <a:latin typeface="Roboto Slab Regular"/>
              <a:ea typeface="Roboto Slab Regular"/>
              <a:cs typeface="Roboto Slab Regular"/>
              <a:sym typeface="Roboto Slab Regular"/>
            </a:endParaRPr>
          </a:p>
        </p:txBody>
      </p:sp>
      <p:grpSp>
        <p:nvGrpSpPr>
          <p:cNvPr id="451" name="Google Shape;451;p54"/>
          <p:cNvGrpSpPr/>
          <p:nvPr/>
        </p:nvGrpSpPr>
        <p:grpSpPr>
          <a:xfrm>
            <a:off x="2916189" y="146767"/>
            <a:ext cx="351155" cy="351183"/>
            <a:chOff x="-63252250" y="1930850"/>
            <a:chExt cx="319000" cy="319025"/>
          </a:xfrm>
        </p:grpSpPr>
        <p:sp>
          <p:nvSpPr>
            <p:cNvPr id="452" name="Google Shape;452;p54"/>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4"/>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4" name="Google Shape;454;p54"/>
          <p:cNvPicPr preferRelativeResize="0"/>
          <p:nvPr/>
        </p:nvPicPr>
        <p:blipFill>
          <a:blip r:embed="rId3">
            <a:alphaModFix/>
          </a:blip>
          <a:stretch>
            <a:fillRect/>
          </a:stretch>
        </p:blipFill>
        <p:spPr>
          <a:xfrm>
            <a:off x="239063" y="3738375"/>
            <a:ext cx="1838325" cy="762000"/>
          </a:xfrm>
          <a:prstGeom prst="rect">
            <a:avLst/>
          </a:prstGeom>
          <a:noFill/>
          <a:ln>
            <a:noFill/>
          </a:ln>
        </p:spPr>
      </p:pic>
      <p:pic>
        <p:nvPicPr>
          <p:cNvPr id="455" name="Google Shape;455;p54"/>
          <p:cNvPicPr preferRelativeResize="0"/>
          <p:nvPr/>
        </p:nvPicPr>
        <p:blipFill>
          <a:blip r:embed="rId4">
            <a:alphaModFix/>
          </a:blip>
          <a:stretch>
            <a:fillRect/>
          </a:stretch>
        </p:blipFill>
        <p:spPr>
          <a:xfrm>
            <a:off x="2607313" y="3738375"/>
            <a:ext cx="2428875" cy="1162050"/>
          </a:xfrm>
          <a:prstGeom prst="rect">
            <a:avLst/>
          </a:prstGeom>
          <a:noFill/>
          <a:ln>
            <a:noFill/>
          </a:ln>
        </p:spPr>
      </p:pic>
      <p:pic>
        <p:nvPicPr>
          <p:cNvPr id="456" name="Google Shape;456;p54"/>
          <p:cNvPicPr preferRelativeResize="0"/>
          <p:nvPr/>
        </p:nvPicPr>
        <p:blipFill>
          <a:blip r:embed="rId5">
            <a:alphaModFix/>
          </a:blip>
          <a:stretch>
            <a:fillRect/>
          </a:stretch>
        </p:blipFill>
        <p:spPr>
          <a:xfrm>
            <a:off x="5566088" y="3738375"/>
            <a:ext cx="2962275" cy="1428750"/>
          </a:xfrm>
          <a:prstGeom prst="rect">
            <a:avLst/>
          </a:prstGeom>
          <a:noFill/>
          <a:ln>
            <a:noFill/>
          </a:ln>
        </p:spPr>
      </p:pic>
      <p:sp>
        <p:nvSpPr>
          <p:cNvPr id="457" name="Google Shape;457;p54"/>
          <p:cNvSpPr txBox="1"/>
          <p:nvPr/>
        </p:nvSpPr>
        <p:spPr>
          <a:xfrm>
            <a:off x="344425" y="3430525"/>
            <a:ext cx="1467600" cy="3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Slab"/>
                <a:ea typeface="Roboto Slab"/>
                <a:cs typeface="Roboto Slab"/>
                <a:sym typeface="Roboto Slab"/>
              </a:rPr>
              <a:t>.random()</a:t>
            </a:r>
            <a:endParaRPr b="1">
              <a:solidFill>
                <a:srgbClr val="FFFFFF"/>
              </a:solidFill>
              <a:latin typeface="Roboto Slab"/>
              <a:ea typeface="Roboto Slab"/>
              <a:cs typeface="Roboto Slab"/>
              <a:sym typeface="Roboto Slab"/>
            </a:endParaRPr>
          </a:p>
        </p:txBody>
      </p:sp>
      <p:sp>
        <p:nvSpPr>
          <p:cNvPr id="458" name="Google Shape;458;p54"/>
          <p:cNvSpPr txBox="1"/>
          <p:nvPr/>
        </p:nvSpPr>
        <p:spPr>
          <a:xfrm>
            <a:off x="2607325" y="3430525"/>
            <a:ext cx="1467600" cy="3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Slab"/>
                <a:ea typeface="Roboto Slab"/>
                <a:cs typeface="Roboto Slab"/>
                <a:sym typeface="Roboto Slab"/>
              </a:rPr>
              <a:t>.randint()</a:t>
            </a:r>
            <a:endParaRPr b="1">
              <a:solidFill>
                <a:srgbClr val="FFFFFF"/>
              </a:solidFill>
              <a:latin typeface="Roboto Slab"/>
              <a:ea typeface="Roboto Slab"/>
              <a:cs typeface="Roboto Slab"/>
              <a:sym typeface="Roboto Slab"/>
            </a:endParaRPr>
          </a:p>
        </p:txBody>
      </p:sp>
      <p:sp>
        <p:nvSpPr>
          <p:cNvPr id="459" name="Google Shape;459;p54"/>
          <p:cNvSpPr txBox="1"/>
          <p:nvPr/>
        </p:nvSpPr>
        <p:spPr>
          <a:xfrm>
            <a:off x="5566100" y="3430525"/>
            <a:ext cx="1467600" cy="3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Slab"/>
                <a:ea typeface="Roboto Slab"/>
                <a:cs typeface="Roboto Slab"/>
                <a:sym typeface="Roboto Slab"/>
              </a:rPr>
              <a:t>.randrange()</a:t>
            </a:r>
            <a:endParaRPr b="1">
              <a:solidFill>
                <a:srgbClr val="FFFFFF"/>
              </a:solidFill>
              <a:latin typeface="Roboto Slab"/>
              <a:ea typeface="Roboto Slab"/>
              <a:cs typeface="Roboto Slab"/>
              <a:sym typeface="Roboto Slab"/>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55"/>
          <p:cNvSpPr txBox="1"/>
          <p:nvPr/>
        </p:nvSpPr>
        <p:spPr>
          <a:xfrm>
            <a:off x="86675" y="1783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Common Functions in Random:</a:t>
            </a:r>
            <a:endParaRPr b="1" sz="1800">
              <a:solidFill>
                <a:srgbClr val="FFFFFF"/>
              </a:solidFill>
              <a:latin typeface="Squada One"/>
              <a:ea typeface="Squada One"/>
              <a:cs typeface="Squada One"/>
              <a:sym typeface="Squada One"/>
            </a:endParaRPr>
          </a:p>
        </p:txBody>
      </p:sp>
      <p:sp>
        <p:nvSpPr>
          <p:cNvPr id="465" name="Google Shape;465;p55"/>
          <p:cNvSpPr txBox="1"/>
          <p:nvPr/>
        </p:nvSpPr>
        <p:spPr>
          <a:xfrm>
            <a:off x="86675" y="497950"/>
            <a:ext cx="8289300" cy="4278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115000"/>
              </a:lnSpc>
              <a:spcBef>
                <a:spcPts val="1600"/>
              </a:spcBef>
              <a:spcAft>
                <a:spcPts val="0"/>
              </a:spcAft>
              <a:buClr>
                <a:srgbClr val="FFFFFF"/>
              </a:buClr>
              <a:buSzPts val="1200"/>
              <a:buFont typeface="Roboto Slab"/>
              <a:buAutoNum type="arabicParenR"/>
            </a:pPr>
            <a:r>
              <a:rPr b="1" lang="es" sz="1200">
                <a:solidFill>
                  <a:srgbClr val="FFFFFF"/>
                </a:solidFill>
                <a:latin typeface="Roboto Slab"/>
                <a:ea typeface="Roboto Slab"/>
                <a:cs typeface="Roboto Slab"/>
                <a:sym typeface="Roboto Slab"/>
              </a:rPr>
              <a:t>choice() </a:t>
            </a:r>
            <a:r>
              <a:rPr lang="es" sz="1200">
                <a:solidFill>
                  <a:srgbClr val="FFFFFF"/>
                </a:solidFill>
                <a:latin typeface="Roboto Slab Regular"/>
                <a:ea typeface="Roboto Slab Regular"/>
                <a:cs typeface="Roboto Slab Regular"/>
                <a:sym typeface="Roboto Slab Regular"/>
              </a:rPr>
              <a:t>- Returns a randomly selected element from a non-empty sequence</a:t>
            </a:r>
            <a:endParaRPr sz="1200">
              <a:solidFill>
                <a:srgbClr val="FFFFFF"/>
              </a:solidFill>
              <a:latin typeface="Roboto Slab Regular"/>
              <a:ea typeface="Roboto Slab Regular"/>
              <a:cs typeface="Roboto Slab Regular"/>
              <a:sym typeface="Roboto Slab Regular"/>
            </a:endParaRPr>
          </a:p>
          <a:p>
            <a:pPr indent="-304800" lvl="1" marL="914400" rtl="0" algn="just">
              <a:lnSpc>
                <a:spcPct val="115000"/>
              </a:lnSpc>
              <a:spcBef>
                <a:spcPts val="0"/>
              </a:spcBef>
              <a:spcAft>
                <a:spcPts val="0"/>
              </a:spcAft>
              <a:buClr>
                <a:srgbClr val="FFFFFF"/>
              </a:buClr>
              <a:buSzPts val="1200"/>
              <a:buFont typeface="Roboto Slab Regular"/>
              <a:buAutoNum type="alphaLcParenR"/>
            </a:pPr>
            <a:r>
              <a:rPr lang="es" sz="1200">
                <a:solidFill>
                  <a:srgbClr val="FFFFFF"/>
                </a:solidFill>
                <a:latin typeface="Roboto Slab Regular"/>
                <a:ea typeface="Roboto Slab Regular"/>
                <a:cs typeface="Roboto Slab Regular"/>
                <a:sym typeface="Roboto Slab Regular"/>
              </a:rPr>
              <a:t>Syntax: random.choice(</a:t>
            </a:r>
            <a:r>
              <a:rPr b="1" lang="es" sz="1200">
                <a:solidFill>
                  <a:srgbClr val="FFFFFF"/>
                </a:solidFill>
                <a:latin typeface="Roboto Slab"/>
                <a:ea typeface="Roboto Slab"/>
                <a:cs typeface="Roboto Slab"/>
                <a:sym typeface="Roboto Slab"/>
              </a:rPr>
              <a:t>sequence</a:t>
            </a:r>
            <a:r>
              <a:rPr lang="es" sz="1200">
                <a:solidFill>
                  <a:srgbClr val="FFFFFF"/>
                </a:solidFill>
                <a:latin typeface="Roboto Slab Regular"/>
                <a:ea typeface="Roboto Slab Regular"/>
                <a:cs typeface="Roboto Slab Regular"/>
                <a:sym typeface="Roboto Slab Regular"/>
              </a:rPr>
              <a:t>)</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115000"/>
              </a:lnSpc>
              <a:spcBef>
                <a:spcPts val="0"/>
              </a:spcBef>
              <a:spcAft>
                <a:spcPts val="0"/>
              </a:spcAft>
              <a:buClr>
                <a:srgbClr val="FFFFFF"/>
              </a:buClr>
              <a:buSzPts val="1200"/>
              <a:buFont typeface="Roboto Slab"/>
              <a:buAutoNum type="arabicParenR"/>
            </a:pPr>
            <a:r>
              <a:rPr b="1" lang="es" sz="1200">
                <a:solidFill>
                  <a:srgbClr val="FFFFFF"/>
                </a:solidFill>
                <a:latin typeface="Roboto Slab"/>
                <a:ea typeface="Roboto Slab"/>
                <a:cs typeface="Roboto Slab"/>
                <a:sym typeface="Roboto Slab"/>
              </a:rPr>
              <a:t>shuffle()</a:t>
            </a:r>
            <a:r>
              <a:rPr lang="es" sz="1200">
                <a:solidFill>
                  <a:srgbClr val="FFFFFF"/>
                </a:solidFill>
                <a:latin typeface="Roboto Slab Regular"/>
                <a:ea typeface="Roboto Slab Regular"/>
                <a:cs typeface="Roboto Slab Regular"/>
                <a:sym typeface="Roboto Slab Regular"/>
              </a:rPr>
              <a:t> - Randomly reorders elements in a given list</a:t>
            </a:r>
            <a:endParaRPr sz="1200">
              <a:solidFill>
                <a:srgbClr val="FFFFFF"/>
              </a:solidFill>
              <a:latin typeface="Roboto Slab Regular"/>
              <a:ea typeface="Roboto Slab Regular"/>
              <a:cs typeface="Roboto Slab Regular"/>
              <a:sym typeface="Roboto Slab Regular"/>
            </a:endParaRPr>
          </a:p>
          <a:p>
            <a:pPr indent="-304800" lvl="1" marL="914400" rtl="0" algn="just">
              <a:lnSpc>
                <a:spcPct val="115000"/>
              </a:lnSpc>
              <a:spcBef>
                <a:spcPts val="0"/>
              </a:spcBef>
              <a:spcAft>
                <a:spcPts val="0"/>
              </a:spcAft>
              <a:buClr>
                <a:srgbClr val="FFFFFF"/>
              </a:buClr>
              <a:buSzPts val="1200"/>
              <a:buFont typeface="Roboto Slab Regular"/>
              <a:buAutoNum type="alphaLcParenR"/>
            </a:pPr>
            <a:r>
              <a:rPr lang="es" sz="1200">
                <a:solidFill>
                  <a:srgbClr val="FFFFFF"/>
                </a:solidFill>
                <a:latin typeface="Roboto Slab Regular"/>
                <a:ea typeface="Roboto Slab Regular"/>
                <a:cs typeface="Roboto Slab Regular"/>
                <a:sym typeface="Roboto Slab Regular"/>
              </a:rPr>
              <a:t>Syntax: random.shuffle(</a:t>
            </a:r>
            <a:r>
              <a:rPr b="1" lang="es" sz="1200">
                <a:solidFill>
                  <a:srgbClr val="FFFFFF"/>
                </a:solidFill>
                <a:latin typeface="Roboto Slab"/>
                <a:ea typeface="Roboto Slab"/>
                <a:cs typeface="Roboto Slab"/>
                <a:sym typeface="Roboto Slab"/>
              </a:rPr>
              <a:t>list</a:t>
            </a:r>
            <a:r>
              <a:rPr lang="es" sz="1200">
                <a:solidFill>
                  <a:srgbClr val="FFFFFF"/>
                </a:solidFill>
                <a:latin typeface="Roboto Slab Regular"/>
                <a:ea typeface="Roboto Slab Regular"/>
                <a:cs typeface="Roboto Slab Regular"/>
                <a:sym typeface="Roboto Slab Regular"/>
              </a:rPr>
              <a:t>)</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grpSp>
        <p:nvGrpSpPr>
          <p:cNvPr id="466" name="Google Shape;466;p55"/>
          <p:cNvGrpSpPr/>
          <p:nvPr/>
        </p:nvGrpSpPr>
        <p:grpSpPr>
          <a:xfrm>
            <a:off x="2916189" y="325092"/>
            <a:ext cx="351155" cy="351183"/>
            <a:chOff x="-63252250" y="1930850"/>
            <a:chExt cx="319000" cy="319025"/>
          </a:xfrm>
        </p:grpSpPr>
        <p:sp>
          <p:nvSpPr>
            <p:cNvPr id="467" name="Google Shape;467;p55"/>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5"/>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9" name="Google Shape;469;p55"/>
          <p:cNvPicPr preferRelativeResize="0"/>
          <p:nvPr/>
        </p:nvPicPr>
        <p:blipFill>
          <a:blip r:embed="rId3">
            <a:alphaModFix/>
          </a:blip>
          <a:stretch>
            <a:fillRect/>
          </a:stretch>
        </p:blipFill>
        <p:spPr>
          <a:xfrm>
            <a:off x="243263" y="3119200"/>
            <a:ext cx="3609975" cy="1657350"/>
          </a:xfrm>
          <a:prstGeom prst="rect">
            <a:avLst/>
          </a:prstGeom>
          <a:noFill/>
          <a:ln>
            <a:noFill/>
          </a:ln>
        </p:spPr>
      </p:pic>
      <p:pic>
        <p:nvPicPr>
          <p:cNvPr id="470" name="Google Shape;470;p55"/>
          <p:cNvPicPr preferRelativeResize="0"/>
          <p:nvPr/>
        </p:nvPicPr>
        <p:blipFill>
          <a:blip r:embed="rId4">
            <a:alphaModFix/>
          </a:blip>
          <a:stretch>
            <a:fillRect/>
          </a:stretch>
        </p:blipFill>
        <p:spPr>
          <a:xfrm>
            <a:off x="4794125" y="3119200"/>
            <a:ext cx="3067050" cy="1657350"/>
          </a:xfrm>
          <a:prstGeom prst="rect">
            <a:avLst/>
          </a:prstGeom>
          <a:noFill/>
          <a:ln>
            <a:noFill/>
          </a:ln>
        </p:spPr>
      </p:pic>
      <p:sp>
        <p:nvSpPr>
          <p:cNvPr id="471" name="Google Shape;471;p55"/>
          <p:cNvSpPr txBox="1"/>
          <p:nvPr/>
        </p:nvSpPr>
        <p:spPr>
          <a:xfrm>
            <a:off x="1314463" y="2811400"/>
            <a:ext cx="1467600" cy="3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Slab"/>
                <a:ea typeface="Roboto Slab"/>
                <a:cs typeface="Roboto Slab"/>
                <a:sym typeface="Roboto Slab"/>
              </a:rPr>
              <a:t>.choice()</a:t>
            </a:r>
            <a:endParaRPr b="1">
              <a:solidFill>
                <a:srgbClr val="FFFFFF"/>
              </a:solidFill>
              <a:latin typeface="Roboto Slab"/>
              <a:ea typeface="Roboto Slab"/>
              <a:cs typeface="Roboto Slab"/>
              <a:sym typeface="Roboto Slab"/>
            </a:endParaRPr>
          </a:p>
        </p:txBody>
      </p:sp>
      <p:sp>
        <p:nvSpPr>
          <p:cNvPr id="472" name="Google Shape;472;p55"/>
          <p:cNvSpPr txBox="1"/>
          <p:nvPr/>
        </p:nvSpPr>
        <p:spPr>
          <a:xfrm>
            <a:off x="5593838" y="2811400"/>
            <a:ext cx="1467600" cy="3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Slab"/>
                <a:ea typeface="Roboto Slab"/>
                <a:cs typeface="Roboto Slab"/>
                <a:sym typeface="Roboto Slab"/>
              </a:rPr>
              <a:t>.shuffle()</a:t>
            </a:r>
            <a:endParaRPr b="1">
              <a:solidFill>
                <a:srgbClr val="FFFFFF"/>
              </a:solidFill>
              <a:latin typeface="Roboto Slab"/>
              <a:ea typeface="Roboto Slab"/>
              <a:cs typeface="Roboto Slab"/>
              <a:sym typeface="Roboto Slab"/>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56"/>
          <p:cNvSpPr txBox="1"/>
          <p:nvPr/>
        </p:nvSpPr>
        <p:spPr>
          <a:xfrm>
            <a:off x="86675" y="1783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Differences between randint() and randrange()</a:t>
            </a:r>
            <a:endParaRPr b="1" sz="1800">
              <a:solidFill>
                <a:srgbClr val="FFFFFF"/>
              </a:solidFill>
              <a:latin typeface="Squada One"/>
              <a:ea typeface="Squada One"/>
              <a:cs typeface="Squada One"/>
              <a:sym typeface="Squada One"/>
            </a:endParaRPr>
          </a:p>
        </p:txBody>
      </p:sp>
      <p:sp>
        <p:nvSpPr>
          <p:cNvPr id="478" name="Google Shape;478;p56"/>
          <p:cNvSpPr txBox="1"/>
          <p:nvPr/>
        </p:nvSpPr>
        <p:spPr>
          <a:xfrm>
            <a:off x="86675" y="823025"/>
            <a:ext cx="8289300" cy="39534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There is one slight difference when used with just two parameters. </a:t>
            </a:r>
            <a:r>
              <a:rPr b="1" lang="es" sz="1200">
                <a:solidFill>
                  <a:srgbClr val="FFFFFF"/>
                </a:solidFill>
                <a:latin typeface="Roboto Slab"/>
                <a:ea typeface="Roboto Slab"/>
                <a:cs typeface="Roboto Slab"/>
                <a:sym typeface="Roboto Slab"/>
              </a:rPr>
              <a:t>randint(x,y)</a:t>
            </a:r>
            <a:r>
              <a:rPr lang="es" sz="1200">
                <a:solidFill>
                  <a:srgbClr val="FFFFFF"/>
                </a:solidFill>
                <a:latin typeface="Roboto Slab Regular"/>
                <a:ea typeface="Roboto Slab Regular"/>
                <a:cs typeface="Roboto Slab Regular"/>
                <a:sym typeface="Roboto Slab Regular"/>
              </a:rPr>
              <a:t> will return a value </a:t>
            </a:r>
            <a:r>
              <a:rPr b="1" lang="es" sz="1200">
                <a:solidFill>
                  <a:srgbClr val="FFFFFF"/>
                </a:solidFill>
                <a:latin typeface="Roboto Slab"/>
                <a:ea typeface="Roboto Slab"/>
                <a:cs typeface="Roboto Slab"/>
                <a:sym typeface="Roboto Slab"/>
              </a:rPr>
              <a:t>&gt;= x </a:t>
            </a:r>
            <a:r>
              <a:rPr lang="es" sz="1200">
                <a:solidFill>
                  <a:srgbClr val="FFFFFF"/>
                </a:solidFill>
                <a:latin typeface="Roboto Slab Regular"/>
                <a:ea typeface="Roboto Slab Regular"/>
                <a:cs typeface="Roboto Slab Regular"/>
                <a:sym typeface="Roboto Slab Regular"/>
              </a:rPr>
              <a:t>and </a:t>
            </a:r>
            <a:r>
              <a:rPr b="1" lang="es" sz="1200">
                <a:solidFill>
                  <a:srgbClr val="FFFFFF"/>
                </a:solidFill>
                <a:latin typeface="Roboto Slab"/>
                <a:ea typeface="Roboto Slab"/>
                <a:cs typeface="Roboto Slab"/>
                <a:sym typeface="Roboto Slab"/>
              </a:rPr>
              <a:t>&lt;= y, </a:t>
            </a:r>
            <a:r>
              <a:rPr lang="es" sz="1200">
                <a:solidFill>
                  <a:srgbClr val="FFFFFF"/>
                </a:solidFill>
                <a:latin typeface="Roboto Slab Regular"/>
                <a:ea typeface="Roboto Slab Regular"/>
                <a:cs typeface="Roboto Slab Regular"/>
                <a:sym typeface="Roboto Slab Regular"/>
              </a:rPr>
              <a:t>while </a:t>
            </a:r>
            <a:r>
              <a:rPr b="1" lang="es" sz="1200">
                <a:solidFill>
                  <a:srgbClr val="FFFFFF"/>
                </a:solidFill>
                <a:latin typeface="Roboto Slab"/>
                <a:ea typeface="Roboto Slab"/>
                <a:cs typeface="Roboto Slab"/>
                <a:sym typeface="Roboto Slab"/>
              </a:rPr>
              <a:t>randrange(x,y) </a:t>
            </a:r>
            <a:r>
              <a:rPr lang="es" sz="1200">
                <a:solidFill>
                  <a:srgbClr val="FFFFFF"/>
                </a:solidFill>
                <a:latin typeface="Roboto Slab Regular"/>
                <a:ea typeface="Roboto Slab Regular"/>
                <a:cs typeface="Roboto Slab Regular"/>
                <a:sym typeface="Roboto Slab Regular"/>
              </a:rPr>
              <a:t>will return a value </a:t>
            </a:r>
            <a:r>
              <a:rPr b="1" lang="es" sz="1200">
                <a:solidFill>
                  <a:srgbClr val="FFFFFF"/>
                </a:solidFill>
                <a:latin typeface="Roboto Slab"/>
                <a:ea typeface="Roboto Slab"/>
                <a:cs typeface="Roboto Slab"/>
                <a:sym typeface="Roboto Slab"/>
              </a:rPr>
              <a:t>&gt;=x</a:t>
            </a:r>
            <a:r>
              <a:rPr lang="es" sz="1200">
                <a:solidFill>
                  <a:srgbClr val="FFFFFF"/>
                </a:solidFill>
                <a:latin typeface="Roboto Slab Regular"/>
                <a:ea typeface="Roboto Slab Regular"/>
                <a:cs typeface="Roboto Slab Regular"/>
                <a:sym typeface="Roboto Slab Regular"/>
              </a:rPr>
              <a:t> and </a:t>
            </a:r>
            <a:r>
              <a:rPr b="1" lang="es" sz="1200">
                <a:solidFill>
                  <a:srgbClr val="FFFFFF"/>
                </a:solidFill>
                <a:latin typeface="Roboto Slab"/>
                <a:ea typeface="Roboto Slab"/>
                <a:cs typeface="Roboto Slab"/>
                <a:sym typeface="Roboto Slab"/>
              </a:rPr>
              <a:t>&lt; y</a:t>
            </a:r>
            <a:r>
              <a:rPr lang="es" sz="1200">
                <a:solidFill>
                  <a:srgbClr val="FFFFFF"/>
                </a:solidFill>
                <a:latin typeface="Roboto Slab Regular"/>
                <a:ea typeface="Roboto Slab Regular"/>
                <a:cs typeface="Roboto Slab Regular"/>
                <a:sym typeface="Roboto Slab Regular"/>
              </a:rPr>
              <a:t> (n.b. not less than or equal to y)</a:t>
            </a:r>
            <a:endParaRPr sz="1200">
              <a:solidFill>
                <a:srgbClr val="FFFFFF"/>
              </a:solidFill>
              <a:latin typeface="Roboto Slab Regular"/>
              <a:ea typeface="Roboto Slab Regular"/>
              <a:cs typeface="Roboto Slab Regular"/>
              <a:sym typeface="Roboto Slab Regular"/>
            </a:endParaRPr>
          </a:p>
          <a:p>
            <a:pPr indent="0" lvl="0" marL="0" marR="0" rtl="0" algn="just">
              <a:lnSpc>
                <a:spcPct val="115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Another big difference is:</a:t>
            </a:r>
            <a:endParaRPr sz="1200">
              <a:solidFill>
                <a:srgbClr val="FFFFFF"/>
              </a:solidFill>
              <a:latin typeface="Roboto Slab Regular"/>
              <a:ea typeface="Roboto Slab Regular"/>
              <a:cs typeface="Roboto Slab Regular"/>
              <a:sym typeface="Roboto Slab Regular"/>
            </a:endParaRPr>
          </a:p>
          <a:p>
            <a:pPr indent="0" lvl="0" marL="0" marR="0" rtl="0" algn="just">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marR="0" rtl="0" algn="just">
              <a:lnSpc>
                <a:spcPct val="115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With </a:t>
            </a:r>
            <a:r>
              <a:rPr b="1" lang="es" sz="1200">
                <a:solidFill>
                  <a:srgbClr val="FFFFFF"/>
                </a:solidFill>
                <a:latin typeface="Roboto Slab"/>
                <a:ea typeface="Roboto Slab"/>
                <a:cs typeface="Roboto Slab"/>
                <a:sym typeface="Roboto Slab"/>
              </a:rPr>
              <a:t>randint(start,stop) </a:t>
            </a:r>
            <a:r>
              <a:rPr lang="es" sz="1200">
                <a:solidFill>
                  <a:srgbClr val="FFFFFF"/>
                </a:solidFill>
                <a:latin typeface="Roboto Slab Regular"/>
                <a:ea typeface="Roboto Slab Regular"/>
                <a:cs typeface="Roboto Slab Regular"/>
                <a:sym typeface="Roboto Slab Regular"/>
              </a:rPr>
              <a:t>you get an integer between start and stop.</a:t>
            </a:r>
            <a:endParaRPr sz="1200">
              <a:solidFill>
                <a:srgbClr val="FFFFFF"/>
              </a:solidFill>
              <a:latin typeface="Roboto Slab Regular"/>
              <a:ea typeface="Roboto Slab Regular"/>
              <a:cs typeface="Roboto Slab Regular"/>
              <a:sym typeface="Roboto Slab Regular"/>
            </a:endParaRPr>
          </a:p>
          <a:p>
            <a:pPr indent="0" lvl="0" marL="0" marR="0" rtl="0" algn="just">
              <a:lnSpc>
                <a:spcPct val="115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With </a:t>
            </a:r>
            <a:r>
              <a:rPr b="1" lang="es" sz="1200">
                <a:solidFill>
                  <a:srgbClr val="FFFFFF"/>
                </a:solidFill>
                <a:latin typeface="Roboto Slab"/>
                <a:ea typeface="Roboto Slab"/>
                <a:cs typeface="Roboto Slab"/>
                <a:sym typeface="Roboto Slab"/>
              </a:rPr>
              <a:t>randrange(start,stop,step)</a:t>
            </a:r>
            <a:r>
              <a:rPr lang="es" sz="1200">
                <a:solidFill>
                  <a:srgbClr val="FFFFFF"/>
                </a:solidFill>
                <a:latin typeface="Roboto Slab Regular"/>
                <a:ea typeface="Roboto Slab Regular"/>
                <a:cs typeface="Roboto Slab Regular"/>
                <a:sym typeface="Roboto Slab Regular"/>
              </a:rPr>
              <a:t> you can get an integer between start and stop by step</a:t>
            </a:r>
            <a:endParaRPr sz="1200">
              <a:solidFill>
                <a:srgbClr val="FFFFFF"/>
              </a:solidFill>
              <a:latin typeface="Roboto Slab Regular"/>
              <a:ea typeface="Roboto Slab Regular"/>
              <a:cs typeface="Roboto Slab Regular"/>
              <a:sym typeface="Roboto Slab Regular"/>
            </a:endParaRPr>
          </a:p>
          <a:p>
            <a:pPr indent="0" lvl="0" marL="0" marR="0" rtl="0" algn="just">
              <a:lnSpc>
                <a:spcPct val="115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eg:</a:t>
            </a:r>
            <a:endParaRPr sz="1200">
              <a:solidFill>
                <a:srgbClr val="FFFFFF"/>
              </a:solidFill>
              <a:latin typeface="Roboto Slab Regular"/>
              <a:ea typeface="Roboto Slab Regular"/>
              <a:cs typeface="Roboto Slab Regular"/>
              <a:sym typeface="Roboto Slab Regular"/>
            </a:endParaRPr>
          </a:p>
          <a:p>
            <a:pPr indent="0" lvl="0" marL="0" marR="0" rtl="0" algn="just">
              <a:lnSpc>
                <a:spcPct val="115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randint(2,7) = 2,3,4,5,6,7</a:t>
            </a:r>
            <a:endParaRPr sz="1200">
              <a:solidFill>
                <a:srgbClr val="FFFFFF"/>
              </a:solidFill>
              <a:latin typeface="Roboto Slab Regular"/>
              <a:ea typeface="Roboto Slab Regular"/>
              <a:cs typeface="Roboto Slab Regular"/>
              <a:sym typeface="Roboto Slab Regular"/>
            </a:endParaRPr>
          </a:p>
          <a:p>
            <a:pPr indent="0" lvl="0" marL="0" marR="0" rtl="0" algn="just">
              <a:lnSpc>
                <a:spcPct val="115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randrange(0,10,</a:t>
            </a:r>
            <a:r>
              <a:rPr b="1" lang="es" sz="1200">
                <a:solidFill>
                  <a:srgbClr val="FFFFFF"/>
                </a:solidFill>
                <a:latin typeface="Roboto Slab"/>
                <a:ea typeface="Roboto Slab"/>
                <a:cs typeface="Roboto Slab"/>
                <a:sym typeface="Roboto Slab"/>
              </a:rPr>
              <a:t>2</a:t>
            </a:r>
            <a:r>
              <a:rPr lang="es" sz="1200">
                <a:solidFill>
                  <a:srgbClr val="FFFFFF"/>
                </a:solidFill>
                <a:latin typeface="Roboto Slab Regular"/>
                <a:ea typeface="Roboto Slab Regular"/>
                <a:cs typeface="Roboto Slab Regular"/>
                <a:sym typeface="Roboto Slab Regular"/>
              </a:rPr>
              <a:t>) = 0,2,4,6,8,10</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grpSp>
        <p:nvGrpSpPr>
          <p:cNvPr id="479" name="Google Shape;479;p56"/>
          <p:cNvGrpSpPr/>
          <p:nvPr/>
        </p:nvGrpSpPr>
        <p:grpSpPr>
          <a:xfrm>
            <a:off x="4136914" y="325079"/>
            <a:ext cx="351155" cy="351183"/>
            <a:chOff x="-63252250" y="1930850"/>
            <a:chExt cx="319000" cy="319025"/>
          </a:xfrm>
        </p:grpSpPr>
        <p:sp>
          <p:nvSpPr>
            <p:cNvPr id="480" name="Google Shape;480;p5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57"/>
          <p:cNvSpPr txBox="1"/>
          <p:nvPr/>
        </p:nvSpPr>
        <p:spPr>
          <a:xfrm>
            <a:off x="86675" y="1783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Some </a:t>
            </a:r>
            <a:r>
              <a:rPr lang="es" sz="1800">
                <a:solidFill>
                  <a:srgbClr val="FFFFFF"/>
                </a:solidFill>
                <a:latin typeface="Squada One"/>
                <a:ea typeface="Squada One"/>
                <a:cs typeface="Squada One"/>
                <a:sym typeface="Squada One"/>
              </a:rPr>
              <a:t>exercises</a:t>
            </a:r>
            <a:r>
              <a:rPr lang="es" sz="1800">
                <a:solidFill>
                  <a:srgbClr val="FFFFFF"/>
                </a:solidFill>
                <a:latin typeface="Squada One"/>
                <a:ea typeface="Squada One"/>
                <a:cs typeface="Squada One"/>
                <a:sym typeface="Squada One"/>
              </a:rPr>
              <a:t>:</a:t>
            </a:r>
            <a:endParaRPr b="1" sz="1800">
              <a:solidFill>
                <a:srgbClr val="FFFFFF"/>
              </a:solidFill>
              <a:latin typeface="Squada One"/>
              <a:ea typeface="Squada One"/>
              <a:cs typeface="Squada One"/>
              <a:sym typeface="Squada One"/>
            </a:endParaRPr>
          </a:p>
        </p:txBody>
      </p:sp>
      <p:sp>
        <p:nvSpPr>
          <p:cNvPr id="487" name="Google Shape;487;p57"/>
          <p:cNvSpPr txBox="1"/>
          <p:nvPr/>
        </p:nvSpPr>
        <p:spPr>
          <a:xfrm>
            <a:off x="86675" y="823025"/>
            <a:ext cx="8289300" cy="3953400"/>
          </a:xfrm>
          <a:prstGeom prst="rect">
            <a:avLst/>
          </a:prstGeom>
          <a:noFill/>
          <a:ln>
            <a:noFill/>
          </a:ln>
        </p:spPr>
        <p:txBody>
          <a:bodyPr anchorCtr="0" anchor="t" bIns="91425" lIns="91425" spcFirstLastPara="1" rIns="91425" wrap="square" tIns="91425">
            <a:noAutofit/>
          </a:bodyPr>
          <a:lstStyle/>
          <a:p>
            <a:pPr indent="-304800" lvl="0" marL="457200" rtl="0" algn="just">
              <a:lnSpc>
                <a:spcPct val="200000"/>
              </a:lnSpc>
              <a:spcBef>
                <a:spcPts val="0"/>
              </a:spcBef>
              <a:spcAft>
                <a:spcPts val="0"/>
              </a:spcAft>
              <a:buClr>
                <a:srgbClr val="FFFFFF"/>
              </a:buClr>
              <a:buSzPts val="1200"/>
              <a:buFont typeface="Roboto Slab Regular"/>
              <a:buAutoNum type="arabicParenR"/>
            </a:pPr>
            <a:r>
              <a:rPr lang="es" sz="1200">
                <a:solidFill>
                  <a:srgbClr val="FFFFFF"/>
                </a:solidFill>
                <a:latin typeface="Roboto Slab Regular"/>
                <a:ea typeface="Roboto Slab Regular"/>
                <a:cs typeface="Roboto Slab Regular"/>
                <a:sym typeface="Roboto Slab Regular"/>
              </a:rPr>
              <a:t>Generate a random number between 0 and 1000 that is divisible by 5</a:t>
            </a:r>
            <a:endParaRPr sz="1200">
              <a:solidFill>
                <a:srgbClr val="FFFFFF"/>
              </a:solidFill>
              <a:latin typeface="Roboto Slab Regular"/>
              <a:ea typeface="Roboto Slab Regular"/>
              <a:cs typeface="Roboto Slab Regular"/>
              <a:sym typeface="Roboto Slab Regular"/>
            </a:endParaRPr>
          </a:p>
          <a:p>
            <a:pPr indent="-304800" lvl="1" marL="914400" rtl="0" algn="just">
              <a:lnSpc>
                <a:spcPct val="200000"/>
              </a:lnSpc>
              <a:spcBef>
                <a:spcPts val="0"/>
              </a:spcBef>
              <a:spcAft>
                <a:spcPts val="0"/>
              </a:spcAft>
              <a:buClr>
                <a:srgbClr val="FFFFFF"/>
              </a:buClr>
              <a:buSzPts val="1200"/>
              <a:buFont typeface="Roboto Slab Regular"/>
              <a:buAutoNum type="alphaLcParenR"/>
            </a:pPr>
            <a:r>
              <a:rPr lang="es" sz="1200">
                <a:solidFill>
                  <a:srgbClr val="FFFFFF"/>
                </a:solidFill>
                <a:latin typeface="Roboto Slab Regular"/>
                <a:ea typeface="Roboto Slab Regular"/>
                <a:cs typeface="Roboto Slab Regular"/>
                <a:sym typeface="Roboto Slab Regular"/>
              </a:rPr>
              <a:t>Try divisible by 3? 10? 72?</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200000"/>
              </a:lnSpc>
              <a:spcBef>
                <a:spcPts val="0"/>
              </a:spcBef>
              <a:spcAft>
                <a:spcPts val="0"/>
              </a:spcAft>
              <a:buClr>
                <a:srgbClr val="FFFFFF"/>
              </a:buClr>
              <a:buSzPts val="1200"/>
              <a:buFont typeface="Roboto Slab Regular"/>
              <a:buAutoNum type="arabicParenR"/>
            </a:pPr>
            <a:r>
              <a:rPr lang="es" sz="1200">
                <a:solidFill>
                  <a:srgbClr val="FFFFFF"/>
                </a:solidFill>
                <a:latin typeface="Roboto Slab Regular"/>
                <a:ea typeface="Roboto Slab Regular"/>
                <a:cs typeface="Roboto Slab Regular"/>
                <a:sym typeface="Roboto Slab Regular"/>
              </a:rPr>
              <a:t>Generate a random number between </a:t>
            </a:r>
            <a:r>
              <a:rPr b="1" lang="es" sz="1200">
                <a:solidFill>
                  <a:srgbClr val="FFFFFF"/>
                </a:solidFill>
                <a:latin typeface="Roboto Slab"/>
                <a:ea typeface="Roboto Slab"/>
                <a:cs typeface="Roboto Slab"/>
                <a:sym typeface="Roboto Slab"/>
              </a:rPr>
              <a:t>1</a:t>
            </a:r>
            <a:r>
              <a:rPr lang="es" sz="1200">
                <a:solidFill>
                  <a:srgbClr val="FFFFFF"/>
                </a:solidFill>
                <a:latin typeface="Roboto Slab Regular"/>
                <a:ea typeface="Roboto Slab Regular"/>
                <a:cs typeface="Roboto Slab Regular"/>
                <a:sym typeface="Roboto Slab Regular"/>
              </a:rPr>
              <a:t> and 1000 that is divisible by 5</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200000"/>
              </a:lnSpc>
              <a:spcBef>
                <a:spcPts val="0"/>
              </a:spcBef>
              <a:spcAft>
                <a:spcPts val="0"/>
              </a:spcAft>
              <a:buClr>
                <a:srgbClr val="FFFFFF"/>
              </a:buClr>
              <a:buSzPts val="1200"/>
              <a:buFont typeface="Roboto Slab Regular"/>
              <a:buAutoNum type="arabicParenR"/>
            </a:pPr>
            <a:r>
              <a:rPr lang="es" sz="1200">
                <a:solidFill>
                  <a:srgbClr val="FFFFFF"/>
                </a:solidFill>
                <a:latin typeface="Roboto Slab Regular"/>
                <a:ea typeface="Roboto Slab Regular"/>
                <a:cs typeface="Roboto Slab Regular"/>
                <a:sym typeface="Roboto Slab Regular"/>
              </a:rPr>
              <a:t>Given a string “this is a test string”. Pick out a random character out of that string.</a:t>
            </a:r>
            <a:endParaRPr sz="1200">
              <a:solidFill>
                <a:srgbClr val="FFFFFF"/>
              </a:solidFill>
              <a:latin typeface="Roboto Slab Regular"/>
              <a:ea typeface="Roboto Slab Regular"/>
              <a:cs typeface="Roboto Slab Regular"/>
              <a:sym typeface="Roboto Slab Regular"/>
            </a:endParaRPr>
          </a:p>
          <a:p>
            <a:pPr indent="-304800" lvl="1" marL="914400" rtl="0" algn="just">
              <a:lnSpc>
                <a:spcPct val="200000"/>
              </a:lnSpc>
              <a:spcBef>
                <a:spcPts val="0"/>
              </a:spcBef>
              <a:spcAft>
                <a:spcPts val="0"/>
              </a:spcAft>
              <a:buClr>
                <a:srgbClr val="FFFFFF"/>
              </a:buClr>
              <a:buSzPts val="1200"/>
              <a:buFont typeface="Roboto Slab Regular"/>
              <a:buAutoNum type="alphaLcParenR"/>
            </a:pPr>
            <a:r>
              <a:rPr lang="es" sz="1200">
                <a:solidFill>
                  <a:srgbClr val="FFFFFF"/>
                </a:solidFill>
                <a:latin typeface="Roboto Slab Regular"/>
                <a:ea typeface="Roboto Slab Regular"/>
                <a:cs typeface="Roboto Slab Regular"/>
                <a:sym typeface="Roboto Slab Regular"/>
              </a:rPr>
              <a:t>What about a list [“this”,”is”,”a”,”test”,”list”]?</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200000"/>
              </a:lnSpc>
              <a:spcBef>
                <a:spcPts val="0"/>
              </a:spcBef>
              <a:spcAft>
                <a:spcPts val="0"/>
              </a:spcAft>
              <a:buClr>
                <a:srgbClr val="FFFFFF"/>
              </a:buClr>
              <a:buSzPts val="1200"/>
              <a:buFont typeface="Roboto Slab Regular"/>
              <a:buAutoNum type="arabicParenR"/>
            </a:pPr>
            <a:r>
              <a:rPr lang="es" sz="1200">
                <a:solidFill>
                  <a:srgbClr val="FFFFFF"/>
                </a:solidFill>
                <a:latin typeface="Roboto Slab Regular"/>
                <a:ea typeface="Roboto Slab Regular"/>
                <a:cs typeface="Roboto Slab Regular"/>
                <a:sym typeface="Roboto Slab Regular"/>
              </a:rPr>
              <a:t>Generate a float between 0.0 and 1.0 and print that float out</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200000"/>
              </a:lnSpc>
              <a:spcBef>
                <a:spcPts val="0"/>
              </a:spcBef>
              <a:spcAft>
                <a:spcPts val="0"/>
              </a:spcAft>
              <a:buClr>
                <a:srgbClr val="FFFFFF"/>
              </a:buClr>
              <a:buSzPts val="1200"/>
              <a:buFont typeface="Roboto Slab Regular"/>
              <a:buAutoNum type="arabicParenR"/>
            </a:pPr>
            <a:r>
              <a:rPr lang="es" sz="1200">
                <a:solidFill>
                  <a:srgbClr val="FFFFFF"/>
                </a:solidFill>
                <a:latin typeface="Roboto Slab Regular"/>
                <a:ea typeface="Roboto Slab Regular"/>
                <a:cs typeface="Roboto Slab Regular"/>
                <a:sym typeface="Roboto Slab Regular"/>
              </a:rPr>
              <a:t>Make a list, and put 5 random numbers in that list, after that, </a:t>
            </a:r>
            <a:r>
              <a:rPr lang="es" sz="1200">
                <a:solidFill>
                  <a:srgbClr val="FFFFFF"/>
                </a:solidFill>
                <a:latin typeface="Roboto Slab Regular"/>
                <a:ea typeface="Roboto Slab Regular"/>
                <a:cs typeface="Roboto Slab Regular"/>
                <a:sym typeface="Roboto Slab Regular"/>
              </a:rPr>
              <a:t>scramble</a:t>
            </a:r>
            <a:r>
              <a:rPr lang="es" sz="1200">
                <a:solidFill>
                  <a:srgbClr val="FFFFFF"/>
                </a:solidFill>
                <a:latin typeface="Roboto Slab Regular"/>
                <a:ea typeface="Roboto Slab Regular"/>
                <a:cs typeface="Roboto Slab Regular"/>
                <a:sym typeface="Roboto Slab Regular"/>
              </a:rPr>
              <a:t> the list and print the final list.</a:t>
            </a:r>
            <a:endParaRPr sz="1200">
              <a:solidFill>
                <a:srgbClr val="FFFFFF"/>
              </a:solidFill>
              <a:latin typeface="Roboto Slab Regular"/>
              <a:ea typeface="Roboto Slab Regular"/>
              <a:cs typeface="Roboto Slab Regular"/>
              <a:sym typeface="Roboto Slab Regular"/>
            </a:endParaRPr>
          </a:p>
          <a:p>
            <a:pPr indent="0" lvl="0" marL="45720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grpSp>
        <p:nvGrpSpPr>
          <p:cNvPr id="488" name="Google Shape;488;p57"/>
          <p:cNvGrpSpPr/>
          <p:nvPr/>
        </p:nvGrpSpPr>
        <p:grpSpPr>
          <a:xfrm>
            <a:off x="1681739" y="325092"/>
            <a:ext cx="351155" cy="351183"/>
            <a:chOff x="-63252250" y="1930850"/>
            <a:chExt cx="319000" cy="319025"/>
          </a:xfrm>
        </p:grpSpPr>
        <p:sp>
          <p:nvSpPr>
            <p:cNvPr id="489" name="Google Shape;489;p57"/>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57"/>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Data Wave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Waves by Slidesgo">
  <a:themeElements>
    <a:clrScheme name="Simple Light">
      <a:dk1>
        <a:srgbClr val="242637"/>
      </a:dk1>
      <a:lt1>
        <a:srgbClr val="FFFFFF"/>
      </a:lt1>
      <a:dk2>
        <a:srgbClr val="242637"/>
      </a:dk2>
      <a:lt2>
        <a:srgbClr val="FFFFFF"/>
      </a:lt2>
      <a:accent1>
        <a:srgbClr val="33364F"/>
      </a:accent1>
      <a:accent2>
        <a:srgbClr val="9C1B40"/>
      </a:accent2>
      <a:accent3>
        <a:srgbClr val="999999"/>
      </a:accent3>
      <a:accent4>
        <a:srgbClr val="242637"/>
      </a:accent4>
      <a:accent5>
        <a:srgbClr val="242637"/>
      </a:accent5>
      <a:accent6>
        <a:srgbClr val="24263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